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6"/>
  </p:notesMasterIdLst>
  <p:sldIdLst>
    <p:sldId id="301" r:id="rId2"/>
    <p:sldId id="376" r:id="rId3"/>
    <p:sldId id="926" r:id="rId4"/>
    <p:sldId id="928" r:id="rId5"/>
    <p:sldId id="312" r:id="rId6"/>
    <p:sldId id="931" r:id="rId7"/>
    <p:sldId id="308" r:id="rId8"/>
    <p:sldId id="329" r:id="rId9"/>
    <p:sldId id="927" r:id="rId10"/>
    <p:sldId id="925" r:id="rId11"/>
    <p:sldId id="346" r:id="rId12"/>
    <p:sldId id="373" r:id="rId13"/>
    <p:sldId id="924" r:id="rId14"/>
    <p:sldId id="361" r:id="rId15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6103" autoAdjust="0"/>
    <p:restoredTop sz="94830"/>
  </p:normalViewPr>
  <p:slideViewPr>
    <p:cSldViewPr snapToGrid="0" snapToObjects="1">
      <p:cViewPr varScale="1">
        <p:scale>
          <a:sx n="69" d="100"/>
          <a:sy n="69" d="100"/>
        </p:scale>
        <p:origin x="324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247869-65BF-7A4F-8D24-139EE571C673}" type="datetimeFigureOut">
              <a:rPr lang="pt-BR" smtClean="0"/>
              <a:pPr/>
              <a:t>09/04/2026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264731-A550-CB46-A59F-A92BB5612DA3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5459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7B0A73-D724-BBD0-0F7A-8C8C25AFEC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20F0CFEB-AAB1-A679-E811-D835BC8919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4E225D50-D091-F64D-9F9C-2990513C28C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D4DE3821-CBA8-EC74-385C-4F94F355AC5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BR"/>
              <a:t>CGNAL/DRPPS/SRPC/MPS</a:t>
            </a:r>
          </a:p>
        </p:txBody>
      </p:sp>
      <p:sp>
        <p:nvSpPr>
          <p:cNvPr id="6" name="Espaço Reservado para Cabeçalho 5">
            <a:extLst>
              <a:ext uri="{FF2B5EF4-FFF2-40B4-BE49-F238E27FC236}">
                <a16:creationId xmlns:a16="http://schemas.microsoft.com/office/drawing/2014/main" id="{797F416E-5A6E-828F-127C-B5FDCB3AB734}"/>
              </a:ext>
            </a:extLst>
          </p:cNvPr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pt-BR"/>
              <a:t>CGNAL/DRPPS/SRPC/MPS</a:t>
            </a:r>
          </a:p>
        </p:txBody>
      </p:sp>
    </p:spTree>
    <p:extLst>
      <p:ext uri="{BB962C8B-B14F-4D97-AF65-F5344CB8AC3E}">
        <p14:creationId xmlns:p14="http://schemas.microsoft.com/office/powerpoint/2010/main" val="19063132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663D7B-27FA-D9A2-49A1-3D1B25541F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56763896-8FFF-D699-669F-7E5B5F4EFA6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F07E6124-EE82-28CF-40C3-0AD75940E7E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8A5BF48E-8A7C-3ABC-AC7C-7AD0513ECD6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BR"/>
              <a:t>CGNAL/DRPPS/SRPC/MPS</a:t>
            </a:r>
          </a:p>
        </p:txBody>
      </p:sp>
      <p:sp>
        <p:nvSpPr>
          <p:cNvPr id="6" name="Espaço Reservado para Cabeçalho 5">
            <a:extLst>
              <a:ext uri="{FF2B5EF4-FFF2-40B4-BE49-F238E27FC236}">
                <a16:creationId xmlns:a16="http://schemas.microsoft.com/office/drawing/2014/main" id="{A3262ACC-A27A-CDA8-96CC-CA457C1766CF}"/>
              </a:ext>
            </a:extLst>
          </p:cNvPr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pt-BR"/>
              <a:t>CGNAL/DRPPS/SRPC/MPS</a:t>
            </a:r>
          </a:p>
        </p:txBody>
      </p:sp>
    </p:spTree>
    <p:extLst>
      <p:ext uri="{BB962C8B-B14F-4D97-AF65-F5344CB8AC3E}">
        <p14:creationId xmlns:p14="http://schemas.microsoft.com/office/powerpoint/2010/main" val="5303930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D07D06-74A1-3877-554A-C6550CA82C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1120E8C6-A6CE-42A6-FC09-A1C8075B72C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6D5EE973-8145-9100-6816-0FA9198CF34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64295D0F-9AC5-D0BB-1539-D00463FEECE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BR"/>
              <a:t>CGNAL/DRPPS/SRPC/MPS</a:t>
            </a:r>
          </a:p>
        </p:txBody>
      </p:sp>
      <p:sp>
        <p:nvSpPr>
          <p:cNvPr id="6" name="Espaço Reservado para Cabeçalho 5">
            <a:extLst>
              <a:ext uri="{FF2B5EF4-FFF2-40B4-BE49-F238E27FC236}">
                <a16:creationId xmlns:a16="http://schemas.microsoft.com/office/drawing/2014/main" id="{562919BC-38D2-A5F3-0325-8062E7F544C9}"/>
              </a:ext>
            </a:extLst>
          </p:cNvPr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pt-BR"/>
              <a:t>CGNAL/DRPPS/SRPC/MPS</a:t>
            </a:r>
          </a:p>
        </p:txBody>
      </p:sp>
    </p:spTree>
    <p:extLst>
      <p:ext uri="{BB962C8B-B14F-4D97-AF65-F5344CB8AC3E}">
        <p14:creationId xmlns:p14="http://schemas.microsoft.com/office/powerpoint/2010/main" val="4750612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19D6A0-226B-1EFA-845D-44DED41D53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0D0E6DBF-C3A4-416D-07D1-2986698D69F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3A233546-280C-75BB-E7DA-64831359CC7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45FCF561-131E-CE73-8E5D-166E6D26888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BR"/>
              <a:t>CGNAL/DRPPS/SRPC/MPS</a:t>
            </a:r>
          </a:p>
        </p:txBody>
      </p:sp>
      <p:sp>
        <p:nvSpPr>
          <p:cNvPr id="6" name="Espaço Reservado para Cabeçalho 5">
            <a:extLst>
              <a:ext uri="{FF2B5EF4-FFF2-40B4-BE49-F238E27FC236}">
                <a16:creationId xmlns:a16="http://schemas.microsoft.com/office/drawing/2014/main" id="{56FDBBA0-87C7-5290-0330-8AAA6BFC910D}"/>
              </a:ext>
            </a:extLst>
          </p:cNvPr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pt-BR"/>
              <a:t>CGNAL/DRPPS/SRPC/MPS</a:t>
            </a:r>
          </a:p>
        </p:txBody>
      </p:sp>
    </p:spTree>
    <p:extLst>
      <p:ext uri="{BB962C8B-B14F-4D97-AF65-F5344CB8AC3E}">
        <p14:creationId xmlns:p14="http://schemas.microsoft.com/office/powerpoint/2010/main" val="31611350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9970A9-E5DF-052B-BBC1-4DA316A538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E8C3CE6C-CCDD-1BA5-63D2-ECBE4D1D44C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E66432E7-AF70-5EE3-921B-ED27433F34E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7281C8BB-7E9E-D5BD-7D66-8BF4283CA50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BR"/>
              <a:t>CGNAL/DRPPS/SRPC/MPS</a:t>
            </a:r>
          </a:p>
        </p:txBody>
      </p:sp>
      <p:sp>
        <p:nvSpPr>
          <p:cNvPr id="6" name="Espaço Reservado para Cabeçalho 5">
            <a:extLst>
              <a:ext uri="{FF2B5EF4-FFF2-40B4-BE49-F238E27FC236}">
                <a16:creationId xmlns:a16="http://schemas.microsoft.com/office/drawing/2014/main" id="{E9AF0AF4-F1A4-F599-93AA-3457F63541B6}"/>
              </a:ext>
            </a:extLst>
          </p:cNvPr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pt-BR"/>
              <a:t>CGNAL/DRPPS/SRPC/MPS</a:t>
            </a:r>
          </a:p>
        </p:txBody>
      </p:sp>
    </p:spTree>
    <p:extLst>
      <p:ext uri="{BB962C8B-B14F-4D97-AF65-F5344CB8AC3E}">
        <p14:creationId xmlns:p14="http://schemas.microsoft.com/office/powerpoint/2010/main" val="31026859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28F102-5A4D-F39E-FF47-B27161A734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53576522-5EAB-ACC2-FE02-0D0DF7E9BE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5AC2602A-492D-8B8C-9C6E-C1B406653AE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C0079479-F427-126B-C118-0C05CF5248E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BR"/>
              <a:t>CGNAL/DRPPS/SRPC/MPS</a:t>
            </a:r>
          </a:p>
        </p:txBody>
      </p:sp>
      <p:sp>
        <p:nvSpPr>
          <p:cNvPr id="6" name="Espaço Reservado para Cabeçalho 5">
            <a:extLst>
              <a:ext uri="{FF2B5EF4-FFF2-40B4-BE49-F238E27FC236}">
                <a16:creationId xmlns:a16="http://schemas.microsoft.com/office/drawing/2014/main" id="{8FD6B42E-3C07-CF88-957F-41C873328B59}"/>
              </a:ext>
            </a:extLst>
          </p:cNvPr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pt-BR"/>
              <a:t>CGNAL/DRPPS/SRPC/MPS</a:t>
            </a:r>
          </a:p>
        </p:txBody>
      </p:sp>
    </p:spTree>
    <p:extLst>
      <p:ext uri="{BB962C8B-B14F-4D97-AF65-F5344CB8AC3E}">
        <p14:creationId xmlns:p14="http://schemas.microsoft.com/office/powerpoint/2010/main" val="18414342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F9CF4A-1897-6E14-681F-A93443EC7E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63DFC100-2C1E-7968-DA51-BBFAB9C36A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E60797AA-4063-C019-202E-113F31DF376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F0275CB8-5210-9E7F-3680-3FD3D322A2B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BR"/>
              <a:t>CGNAL/DRPPS/SRPC/MPS</a:t>
            </a:r>
          </a:p>
        </p:txBody>
      </p:sp>
      <p:sp>
        <p:nvSpPr>
          <p:cNvPr id="6" name="Espaço Reservado para Cabeçalho 5">
            <a:extLst>
              <a:ext uri="{FF2B5EF4-FFF2-40B4-BE49-F238E27FC236}">
                <a16:creationId xmlns:a16="http://schemas.microsoft.com/office/drawing/2014/main" id="{F94A9E70-44CB-7ACE-4F44-11A4F496D395}"/>
              </a:ext>
            </a:extLst>
          </p:cNvPr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pt-BR"/>
              <a:t>CGNAL/DRPPS/SRPC/MPS</a:t>
            </a:r>
          </a:p>
        </p:txBody>
      </p:sp>
    </p:spTree>
    <p:extLst>
      <p:ext uri="{BB962C8B-B14F-4D97-AF65-F5344CB8AC3E}">
        <p14:creationId xmlns:p14="http://schemas.microsoft.com/office/powerpoint/2010/main" val="1878481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F9CF4A-1897-6E14-681F-A93443EC7E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>
            <a:extLst>
              <a:ext uri="{FF2B5EF4-FFF2-40B4-BE49-F238E27FC236}">
                <a16:creationId xmlns:a16="http://schemas.microsoft.com/office/drawing/2014/main" id="{63DFC100-2C1E-7968-DA51-BBFAB9C36A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>
            <a:extLst>
              <a:ext uri="{FF2B5EF4-FFF2-40B4-BE49-F238E27FC236}">
                <a16:creationId xmlns:a16="http://schemas.microsoft.com/office/drawing/2014/main" id="{E60797AA-4063-C019-202E-113F31DF376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F0275CB8-5210-9E7F-3680-3FD3D322A2B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BR"/>
              <a:t>CGNAL/DRPPS/SRPC/MPS</a:t>
            </a:r>
          </a:p>
        </p:txBody>
      </p:sp>
      <p:sp>
        <p:nvSpPr>
          <p:cNvPr id="6" name="Espaço Reservado para Cabeçalho 5">
            <a:extLst>
              <a:ext uri="{FF2B5EF4-FFF2-40B4-BE49-F238E27FC236}">
                <a16:creationId xmlns:a16="http://schemas.microsoft.com/office/drawing/2014/main" id="{F94A9E70-44CB-7ACE-4F44-11A4F496D395}"/>
              </a:ext>
            </a:extLst>
          </p:cNvPr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pt-BR"/>
              <a:t>CGNAL/DRPPS/SRPC/MPS</a:t>
            </a:r>
          </a:p>
        </p:txBody>
      </p:sp>
    </p:spTree>
    <p:extLst>
      <p:ext uri="{BB962C8B-B14F-4D97-AF65-F5344CB8AC3E}">
        <p14:creationId xmlns:p14="http://schemas.microsoft.com/office/powerpoint/2010/main" val="1878481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14A00F3-567B-8A49-83AC-DF65EE80A0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C32C1CBC-FDAD-EE46-885B-EBBAE211395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1B7365A-130D-4C4C-91AD-822BB0C3D5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79683-8D6E-4944-ABF6-34D4007B03B7}" type="datetimeFigureOut">
              <a:rPr lang="pt-BR" smtClean="0"/>
              <a:pPr/>
              <a:t>09/04/2026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451BB12-E431-5648-963C-305449D36E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BDB8616-868B-C74F-A3A9-65E604C101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14F77-D53A-E74C-A68E-F5C244E92AE4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409976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57226DC-4AEB-E140-AA1F-102BF0EB46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DD3EDDF9-BE8B-9A4A-8B8F-DF802D61561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01280A9B-DA2D-7844-BC07-57AD3016F4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79683-8D6E-4944-ABF6-34D4007B03B7}" type="datetimeFigureOut">
              <a:rPr lang="pt-BR" smtClean="0"/>
              <a:pPr/>
              <a:t>09/04/2026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08979DF-AFE5-264D-9A02-3E7B6CF25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C8A422F-51DA-1E45-8D35-4AF1A1A184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14F77-D53A-E74C-A68E-F5C244E92AE4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988875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B0322B47-54FF-8C41-A193-5FABA6A5CFE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7036A4B5-DB0C-DF43-AEBE-2729D5E4BF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220770B-5CA5-A04C-9D62-73FA604620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79683-8D6E-4944-ABF6-34D4007B03B7}" type="datetimeFigureOut">
              <a:rPr lang="pt-BR" smtClean="0"/>
              <a:pPr/>
              <a:t>09/04/2026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E8BB04A-8FDC-7D4E-AE69-3D610A8D08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479C05C-43C8-EA43-8109-92EE6EAFA7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14F77-D53A-E74C-A68E-F5C244E92AE4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410703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EB7D5A4-67FB-9C4B-98BE-85580D9A3D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EEF0414D-E39D-6646-86B8-559B12ECF0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760FAC2-CD10-4C43-BE13-CF789FAD82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79683-8D6E-4944-ABF6-34D4007B03B7}" type="datetimeFigureOut">
              <a:rPr lang="pt-BR" smtClean="0"/>
              <a:pPr/>
              <a:t>09/04/2026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A39DE8D-0344-E443-9FB4-8D5C1CAB35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E7B794D-0ECC-334D-B05F-F2D9B080F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14F77-D53A-E74C-A68E-F5C244E92AE4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293377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CB0E56F-EDF0-3943-A11D-860DA80F1D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728514F6-18AA-034E-A2FF-05A966D00E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234AEA0-41D1-6441-9BA3-BEBBAE28A4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79683-8D6E-4944-ABF6-34D4007B03B7}" type="datetimeFigureOut">
              <a:rPr lang="pt-BR" smtClean="0"/>
              <a:pPr/>
              <a:t>09/04/2026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1083FF4-6ADB-204A-8998-754961E572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C273AEB-7CF8-0D43-886A-660C979CD6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14F77-D53A-E74C-A68E-F5C244E92AE4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394408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7F7CE69-D962-5642-83C4-7262C68380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D269D827-272F-9A46-AFE4-E165A7B3C17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87AC4308-7AAB-B345-AB25-97825DA349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3E167E8C-82D8-BD4D-A3D5-0605945DF0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79683-8D6E-4944-ABF6-34D4007B03B7}" type="datetimeFigureOut">
              <a:rPr lang="pt-BR" smtClean="0"/>
              <a:pPr/>
              <a:t>09/04/2026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AA47996B-0D64-1446-867F-926697DC36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98A5FEED-4151-6144-8D85-0C7414BF23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14F77-D53A-E74C-A68E-F5C244E92AE4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771080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91572E0-DE86-6D49-94BE-996ED2DDD7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FC1B962A-BAD1-4446-BE69-9E0FEA00D3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11BC4D3A-DB27-1A4F-9780-64476973EB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3DD7FAEF-C467-B546-A6AB-5F1C8BA61B6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65FE997A-824D-D347-A996-76508A437AF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D86D6FC5-4482-9D45-A522-833789AD50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79683-8D6E-4944-ABF6-34D4007B03B7}" type="datetimeFigureOut">
              <a:rPr lang="pt-BR" smtClean="0"/>
              <a:pPr/>
              <a:t>09/04/2026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23565548-F9BF-6E4C-9309-9DDD548386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4D136C11-FB4D-3045-9258-9916319175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14F77-D53A-E74C-A68E-F5C244E92AE4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533061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84FC6A0-1F24-834C-A74D-37F1314C2A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E3A4AD14-E28A-4647-85A5-8630D854D4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79683-8D6E-4944-ABF6-34D4007B03B7}" type="datetimeFigureOut">
              <a:rPr lang="pt-BR" smtClean="0"/>
              <a:pPr/>
              <a:t>09/04/2026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DA6639E1-7BCC-B141-8EFE-301B74907B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AC53526C-E5D2-5C47-85F6-71D72A67B8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14F77-D53A-E74C-A68E-F5C244E92AE4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93828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87D62FA2-BC79-9941-AFD0-3243AD39E2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79683-8D6E-4944-ABF6-34D4007B03B7}" type="datetimeFigureOut">
              <a:rPr lang="pt-BR" smtClean="0"/>
              <a:pPr/>
              <a:t>09/04/2026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1A4D0D4C-A9D6-B14E-9954-864DF1106F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DDB2EE06-6E64-E143-AE23-A5AC1D3F14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14F77-D53A-E74C-A68E-F5C244E92AE4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588425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2D1D34E-C688-1F46-8EB7-FE190EB149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2D40E46-B1DF-D546-A1D3-98D1C18F87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52F9A85F-C721-904B-B9B6-9121ECDA8AF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F2961D0E-B558-2243-BDE5-3DA9AD55D8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79683-8D6E-4944-ABF6-34D4007B03B7}" type="datetimeFigureOut">
              <a:rPr lang="pt-BR" smtClean="0"/>
              <a:pPr/>
              <a:t>09/04/2026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334DB919-EBC0-0842-A562-C6F2014D85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8A304FCC-F95E-AB44-8544-0457985E9E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14F77-D53A-E74C-A68E-F5C244E92AE4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005478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B8D233A-1576-AD48-877A-EDF32DDCC7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C7B6010A-BCCD-414A-ADAD-3F5D853ED7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DDB5958E-88A6-F245-A7F8-37176517DBE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CAAFD2E5-555B-F845-B84A-0504321A40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79683-8D6E-4944-ABF6-34D4007B03B7}" type="datetimeFigureOut">
              <a:rPr lang="pt-BR" smtClean="0"/>
              <a:pPr/>
              <a:t>09/04/2026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288B6309-D442-5647-8984-24F0E27F2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7AB6D292-CD8E-664D-8458-14560CD2A0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14F77-D53A-E74C-A68E-F5C244E92AE4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175934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126B8C18-CDF9-0045-BB95-3666E7A9EE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D4022168-74B5-AB49-B612-0397E62F02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BBA461E-9CFC-FB47-AE67-7ED729CD3D2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779683-8D6E-4944-ABF6-34D4007B03B7}" type="datetimeFigureOut">
              <a:rPr lang="pt-BR" smtClean="0"/>
              <a:pPr/>
              <a:t>09/04/2026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5106597-D5F5-D947-92D3-D692AC1447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30B2A26-3BA8-6F43-9BB3-A077B100CE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414F77-D53A-E74C-A68E-F5C244E92AE4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262682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" name="Rectangle 21">
            <a:extLst>
              <a:ext uri="{FF2B5EF4-FFF2-40B4-BE49-F238E27FC236}">
                <a16:creationId xmlns:a16="http://schemas.microsoft.com/office/drawing/2014/main" id="{99F1FFA9-D672-408C-9220-ADEEC6ABDD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427295BB-B4C3-7FCC-8367-A51CEE2352E6}"/>
              </a:ext>
            </a:extLst>
          </p:cNvPr>
          <p:cNvSpPr txBox="1"/>
          <p:nvPr/>
        </p:nvSpPr>
        <p:spPr>
          <a:xfrm>
            <a:off x="314510" y="1695163"/>
            <a:ext cx="4703975" cy="22272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defRPr/>
            </a:pPr>
            <a:r>
              <a:rPr lang="en-US" sz="35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REGULARIDADE PREVIDENCIÁRIA NO RPPS: DO MARCO LEGAL À GESTÃO RESPONSÁVEL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80EF216A-FD2A-6997-D2EC-499458B7490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23573" r="1" b="1"/>
          <a:stretch>
            <a:fillRect/>
          </a:stretch>
        </p:blipFill>
        <p:spPr>
          <a:xfrm>
            <a:off x="4901268" y="-1"/>
            <a:ext cx="7287684" cy="3928533"/>
          </a:xfrm>
          <a:custGeom>
            <a:avLst/>
            <a:gdLst/>
            <a:ahLst/>
            <a:cxnLst/>
            <a:rect l="l" t="t" r="r" b="b"/>
            <a:pathLst>
              <a:path w="7287684" h="3694372">
                <a:moveTo>
                  <a:pt x="1047969" y="0"/>
                </a:moveTo>
                <a:lnTo>
                  <a:pt x="7287684" y="0"/>
                </a:lnTo>
                <a:lnTo>
                  <a:pt x="7287684" y="814388"/>
                </a:lnTo>
                <a:lnTo>
                  <a:pt x="7287684" y="3694372"/>
                </a:lnTo>
                <a:lnTo>
                  <a:pt x="471411" y="3694372"/>
                </a:lnTo>
                <a:lnTo>
                  <a:pt x="470992" y="3686621"/>
                </a:lnTo>
                <a:cubicBezTo>
                  <a:pt x="458999" y="3642419"/>
                  <a:pt x="427907" y="3602236"/>
                  <a:pt x="376383" y="3554015"/>
                </a:cubicBezTo>
                <a:cubicBezTo>
                  <a:pt x="315976" y="3500438"/>
                  <a:pt x="255568" y="3454003"/>
                  <a:pt x="170288" y="3407569"/>
                </a:cubicBezTo>
                <a:cubicBezTo>
                  <a:pt x="365723" y="3382565"/>
                  <a:pt x="163181" y="3296841"/>
                  <a:pt x="230695" y="3243263"/>
                </a:cubicBezTo>
                <a:cubicBezTo>
                  <a:pt x="369276" y="3221831"/>
                  <a:pt x="479431" y="3393282"/>
                  <a:pt x="667759" y="3343275"/>
                </a:cubicBezTo>
                <a:cubicBezTo>
                  <a:pt x="440344" y="3196828"/>
                  <a:pt x="184501" y="3150393"/>
                  <a:pt x="17493" y="2953940"/>
                </a:cubicBezTo>
                <a:cubicBezTo>
                  <a:pt x="56580" y="2911078"/>
                  <a:pt x="95667" y="2953940"/>
                  <a:pt x="127647" y="2936081"/>
                </a:cubicBezTo>
                <a:cubicBezTo>
                  <a:pt x="127647" y="2925365"/>
                  <a:pt x="500751" y="2993232"/>
                  <a:pt x="522071" y="2714625"/>
                </a:cubicBezTo>
                <a:cubicBezTo>
                  <a:pt x="529178" y="2714625"/>
                  <a:pt x="536285" y="2714625"/>
                  <a:pt x="543391" y="2703909"/>
                </a:cubicBezTo>
                <a:cubicBezTo>
                  <a:pt x="582478" y="2664619"/>
                  <a:pt x="546945" y="2571750"/>
                  <a:pt x="610905" y="2564606"/>
                </a:cubicBezTo>
                <a:cubicBezTo>
                  <a:pt x="681973" y="2557462"/>
                  <a:pt x="749487" y="2525315"/>
                  <a:pt x="824107" y="2543175"/>
                </a:cubicBezTo>
                <a:cubicBezTo>
                  <a:pt x="880961" y="2557462"/>
                  <a:pt x="941368" y="2575322"/>
                  <a:pt x="1001776" y="2575322"/>
                </a:cubicBezTo>
                <a:cubicBezTo>
                  <a:pt x="1065736" y="2575322"/>
                  <a:pt x="1154570" y="2696766"/>
                  <a:pt x="1193658" y="2536031"/>
                </a:cubicBezTo>
                <a:cubicBezTo>
                  <a:pt x="1193658" y="2528888"/>
                  <a:pt x="1303812" y="2546747"/>
                  <a:pt x="1364219" y="2553891"/>
                </a:cubicBezTo>
                <a:cubicBezTo>
                  <a:pt x="1413966" y="2561035"/>
                  <a:pt x="1474374" y="2593181"/>
                  <a:pt x="1509907" y="2528888"/>
                </a:cubicBezTo>
                <a:cubicBezTo>
                  <a:pt x="1527674" y="2489596"/>
                  <a:pt x="1442393" y="2418159"/>
                  <a:pt x="1367772" y="2411015"/>
                </a:cubicBezTo>
                <a:cubicBezTo>
                  <a:pt x="1300259" y="2403872"/>
                  <a:pt x="1232745" y="2396728"/>
                  <a:pt x="1168784" y="2411015"/>
                </a:cubicBezTo>
                <a:cubicBezTo>
                  <a:pt x="1090610" y="2428875"/>
                  <a:pt x="1047969" y="2400300"/>
                  <a:pt x="1026649" y="2336007"/>
                </a:cubicBezTo>
                <a:cubicBezTo>
                  <a:pt x="1001776" y="2268141"/>
                  <a:pt x="955582" y="2232422"/>
                  <a:pt x="891621" y="2200275"/>
                </a:cubicBezTo>
                <a:cubicBezTo>
                  <a:pt x="735273" y="2121694"/>
                  <a:pt x="586032" y="2028825"/>
                  <a:pt x="415470" y="1982390"/>
                </a:cubicBezTo>
                <a:cubicBezTo>
                  <a:pt x="383490" y="1975246"/>
                  <a:pt x="344403" y="1960959"/>
                  <a:pt x="330189" y="1900238"/>
                </a:cubicBezTo>
                <a:cubicBezTo>
                  <a:pt x="792127" y="1993106"/>
                  <a:pt x="1211424" y="2232422"/>
                  <a:pt x="1687576" y="2218135"/>
                </a:cubicBezTo>
                <a:cubicBezTo>
                  <a:pt x="1559654" y="2143125"/>
                  <a:pt x="1406860" y="2139554"/>
                  <a:pt x="1268278" y="2085975"/>
                </a:cubicBezTo>
                <a:cubicBezTo>
                  <a:pt x="1367772" y="2046685"/>
                  <a:pt x="1460160" y="2089547"/>
                  <a:pt x="1552548" y="2110978"/>
                </a:cubicBezTo>
                <a:cubicBezTo>
                  <a:pt x="1630722" y="2128837"/>
                  <a:pt x="1701789" y="2132410"/>
                  <a:pt x="1708896" y="2021681"/>
                </a:cubicBezTo>
                <a:cubicBezTo>
                  <a:pt x="1708896" y="2010965"/>
                  <a:pt x="1708896" y="2003821"/>
                  <a:pt x="1708896" y="1993106"/>
                </a:cubicBezTo>
                <a:cubicBezTo>
                  <a:pt x="1680469" y="1946672"/>
                  <a:pt x="1641382" y="1925240"/>
                  <a:pt x="1591635" y="1910953"/>
                </a:cubicBezTo>
                <a:cubicBezTo>
                  <a:pt x="1563208" y="1903809"/>
                  <a:pt x="1524121" y="1889522"/>
                  <a:pt x="1524121" y="1857375"/>
                </a:cubicBezTo>
                <a:cubicBezTo>
                  <a:pt x="1527674" y="1735931"/>
                  <a:pt x="1431733" y="1700212"/>
                  <a:pt x="1339346" y="1664493"/>
                </a:cubicBezTo>
                <a:cubicBezTo>
                  <a:pt x="1389093" y="1603772"/>
                  <a:pt x="1431733" y="1646635"/>
                  <a:pt x="1470820" y="1643062"/>
                </a:cubicBezTo>
                <a:cubicBezTo>
                  <a:pt x="1495694" y="1639491"/>
                  <a:pt x="1520567" y="1635919"/>
                  <a:pt x="1520567" y="1603772"/>
                </a:cubicBezTo>
                <a:cubicBezTo>
                  <a:pt x="1520567" y="1578769"/>
                  <a:pt x="1509907" y="1546622"/>
                  <a:pt x="1485034" y="1546622"/>
                </a:cubicBezTo>
                <a:cubicBezTo>
                  <a:pt x="1328686" y="1543050"/>
                  <a:pt x="1239851" y="1371600"/>
                  <a:pt x="1076396" y="1371600"/>
                </a:cubicBezTo>
                <a:cubicBezTo>
                  <a:pt x="976902" y="1371600"/>
                  <a:pt x="1126144" y="1275159"/>
                  <a:pt x="1044416" y="1235869"/>
                </a:cubicBezTo>
                <a:cubicBezTo>
                  <a:pt x="1026649" y="1225153"/>
                  <a:pt x="1094163" y="1210866"/>
                  <a:pt x="1122590" y="1214437"/>
                </a:cubicBezTo>
                <a:cubicBezTo>
                  <a:pt x="1151017" y="1218009"/>
                  <a:pt x="1175891" y="1243013"/>
                  <a:pt x="1211424" y="1225153"/>
                </a:cubicBezTo>
                <a:cubicBezTo>
                  <a:pt x="1229191" y="1160860"/>
                  <a:pt x="1182997" y="1135856"/>
                  <a:pt x="1140357" y="1117997"/>
                </a:cubicBezTo>
                <a:cubicBezTo>
                  <a:pt x="1047969" y="1075135"/>
                  <a:pt x="955582" y="1025129"/>
                  <a:pt x="852534" y="1010841"/>
                </a:cubicBezTo>
                <a:cubicBezTo>
                  <a:pt x="817001" y="1007269"/>
                  <a:pt x="795680" y="989409"/>
                  <a:pt x="799234" y="953690"/>
                </a:cubicBezTo>
                <a:cubicBezTo>
                  <a:pt x="806340" y="907256"/>
                  <a:pt x="841874" y="921544"/>
                  <a:pt x="870301" y="925115"/>
                </a:cubicBezTo>
                <a:cubicBezTo>
                  <a:pt x="888068" y="928688"/>
                  <a:pt x="905835" y="939403"/>
                  <a:pt x="923602" y="914400"/>
                </a:cubicBezTo>
                <a:cubicBezTo>
                  <a:pt x="611794" y="724198"/>
                  <a:pt x="409919" y="684684"/>
                  <a:pt x="132090" y="589415"/>
                </a:cubicBezTo>
                <a:lnTo>
                  <a:pt x="31922" y="552917"/>
                </a:lnTo>
                <a:lnTo>
                  <a:pt x="26859" y="541335"/>
                </a:lnTo>
                <a:cubicBezTo>
                  <a:pt x="20137" y="534929"/>
                  <a:pt x="8953" y="532232"/>
                  <a:pt x="0" y="527681"/>
                </a:cubicBezTo>
                <a:cubicBezTo>
                  <a:pt x="5969" y="516305"/>
                  <a:pt x="7617" y="502963"/>
                  <a:pt x="17905" y="493550"/>
                </a:cubicBezTo>
                <a:cubicBezTo>
                  <a:pt x="23947" y="488022"/>
                  <a:pt x="35344" y="487159"/>
                  <a:pt x="44763" y="486724"/>
                </a:cubicBezTo>
                <a:lnTo>
                  <a:pt x="165722" y="483650"/>
                </a:lnTo>
                <a:lnTo>
                  <a:pt x="193385" y="498723"/>
                </a:lnTo>
                <a:cubicBezTo>
                  <a:pt x="210263" y="511671"/>
                  <a:pt x="227142" y="525066"/>
                  <a:pt x="315976" y="535781"/>
                </a:cubicBezTo>
                <a:cubicBezTo>
                  <a:pt x="401257" y="546497"/>
                  <a:pt x="479431" y="582216"/>
                  <a:pt x="575372" y="525066"/>
                </a:cubicBezTo>
                <a:cubicBezTo>
                  <a:pt x="639332" y="485775"/>
                  <a:pt x="742380" y="528637"/>
                  <a:pt x="820554" y="560785"/>
                </a:cubicBezTo>
                <a:cubicBezTo>
                  <a:pt x="884515" y="589360"/>
                  <a:pt x="948475" y="596503"/>
                  <a:pt x="1033756" y="560785"/>
                </a:cubicBezTo>
                <a:cubicBezTo>
                  <a:pt x="955582" y="539354"/>
                  <a:pt x="895175" y="521494"/>
                  <a:pt x="834767" y="507206"/>
                </a:cubicBezTo>
                <a:cubicBezTo>
                  <a:pt x="785020" y="496491"/>
                  <a:pt x="756593" y="471488"/>
                  <a:pt x="760147" y="417909"/>
                </a:cubicBezTo>
                <a:cubicBezTo>
                  <a:pt x="760147" y="389334"/>
                  <a:pt x="749487" y="350044"/>
                  <a:pt x="785020" y="335757"/>
                </a:cubicBezTo>
                <a:cubicBezTo>
                  <a:pt x="813447" y="321469"/>
                  <a:pt x="852534" y="335757"/>
                  <a:pt x="866748" y="360759"/>
                </a:cubicBezTo>
                <a:cubicBezTo>
                  <a:pt x="884515" y="407194"/>
                  <a:pt x="902281" y="450056"/>
                  <a:pt x="962689" y="453629"/>
                </a:cubicBezTo>
                <a:cubicBezTo>
                  <a:pt x="1044416" y="460771"/>
                  <a:pt x="998222" y="432197"/>
                  <a:pt x="984009" y="396478"/>
                </a:cubicBezTo>
                <a:cubicBezTo>
                  <a:pt x="969795" y="357188"/>
                  <a:pt x="1012436" y="346472"/>
                  <a:pt x="1040863" y="353615"/>
                </a:cubicBezTo>
                <a:cubicBezTo>
                  <a:pt x="1147464" y="385763"/>
                  <a:pt x="1257618" y="328613"/>
                  <a:pt x="1367772" y="375047"/>
                </a:cubicBezTo>
                <a:cubicBezTo>
                  <a:pt x="1339346" y="260747"/>
                  <a:pt x="1278938" y="210741"/>
                  <a:pt x="1151017" y="192881"/>
                </a:cubicBezTo>
                <a:cubicBezTo>
                  <a:pt x="1104823" y="189310"/>
                  <a:pt x="1055076" y="196453"/>
                  <a:pt x="1012436" y="164306"/>
                </a:cubicBezTo>
                <a:cubicBezTo>
                  <a:pt x="987562" y="146447"/>
                  <a:pt x="962689" y="125016"/>
                  <a:pt x="980456" y="89297"/>
                </a:cubicBezTo>
                <a:cubicBezTo>
                  <a:pt x="991116" y="64294"/>
                  <a:pt x="1019542" y="64294"/>
                  <a:pt x="1044416" y="71437"/>
                </a:cubicBezTo>
                <a:cubicBezTo>
                  <a:pt x="1147464" y="110728"/>
                  <a:pt x="1257618" y="121444"/>
                  <a:pt x="1364219" y="135731"/>
                </a:cubicBezTo>
                <a:cubicBezTo>
                  <a:pt x="1381986" y="139303"/>
                  <a:pt x="1399753" y="146447"/>
                  <a:pt x="1417520" y="110728"/>
                </a:cubicBezTo>
                <a:cubicBezTo>
                  <a:pt x="1293152" y="78581"/>
                  <a:pt x="1172337" y="35719"/>
                  <a:pt x="1047969" y="0"/>
                </a:cubicBezTo>
                <a:close/>
              </a:path>
            </a:pathLst>
          </a:cu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8125CE05-1231-48BB-9C86-E3E64DB156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07" b="20710"/>
          <a:stretch>
            <a:fillRect/>
          </a:stretch>
        </p:blipFill>
        <p:spPr>
          <a:xfrm>
            <a:off x="7767423" y="5046133"/>
            <a:ext cx="4431686" cy="1811871"/>
          </a:xfrm>
          <a:custGeom>
            <a:avLst/>
            <a:gdLst/>
            <a:ahLst/>
            <a:cxnLst/>
            <a:rect l="l" t="t" r="r" b="b"/>
            <a:pathLst>
              <a:path w="7472381" h="3055043">
                <a:moveTo>
                  <a:pt x="638975" y="0"/>
                </a:moveTo>
                <a:lnTo>
                  <a:pt x="7472381" y="0"/>
                </a:lnTo>
                <a:lnTo>
                  <a:pt x="7472381" y="2579984"/>
                </a:lnTo>
                <a:lnTo>
                  <a:pt x="7472381" y="3055043"/>
                </a:lnTo>
                <a:lnTo>
                  <a:pt x="6992676" y="3055043"/>
                </a:lnTo>
                <a:lnTo>
                  <a:pt x="1946893" y="3055043"/>
                </a:lnTo>
                <a:cubicBezTo>
                  <a:pt x="1801205" y="2983605"/>
                  <a:pt x="1662624" y="2897880"/>
                  <a:pt x="1506276" y="2855018"/>
                </a:cubicBezTo>
                <a:cubicBezTo>
                  <a:pt x="1399675" y="2826443"/>
                  <a:pt x="1296627" y="2776437"/>
                  <a:pt x="1314394" y="2626417"/>
                </a:cubicBezTo>
                <a:cubicBezTo>
                  <a:pt x="1317947" y="2583555"/>
                  <a:pt x="1289520" y="2551409"/>
                  <a:pt x="1246880" y="2562124"/>
                </a:cubicBezTo>
                <a:cubicBezTo>
                  <a:pt x="1165153" y="2583555"/>
                  <a:pt x="1126065" y="2522833"/>
                  <a:pt x="1079872" y="2476399"/>
                </a:cubicBezTo>
                <a:cubicBezTo>
                  <a:pt x="998144" y="2394247"/>
                  <a:pt x="919970" y="2308520"/>
                  <a:pt x="788495" y="2294233"/>
                </a:cubicBezTo>
                <a:cubicBezTo>
                  <a:pt x="813369" y="2229939"/>
                  <a:pt x="856009" y="2237083"/>
                  <a:pt x="895097" y="2251371"/>
                </a:cubicBezTo>
                <a:cubicBezTo>
                  <a:pt x="998144" y="2287090"/>
                  <a:pt x="1101192" y="2326380"/>
                  <a:pt x="1204239" y="2362099"/>
                </a:cubicBezTo>
                <a:cubicBezTo>
                  <a:pt x="1271754" y="2383530"/>
                  <a:pt x="1339267" y="2415677"/>
                  <a:pt x="1428102" y="2390674"/>
                </a:cubicBezTo>
                <a:cubicBezTo>
                  <a:pt x="1349928" y="2262087"/>
                  <a:pt x="1218453" y="2237083"/>
                  <a:pt x="1111852" y="2197793"/>
                </a:cubicBezTo>
                <a:cubicBezTo>
                  <a:pt x="980377" y="2147787"/>
                  <a:pt x="902203" y="2054918"/>
                  <a:pt x="806262" y="1947762"/>
                </a:cubicBezTo>
                <a:cubicBezTo>
                  <a:pt x="902203" y="1919187"/>
                  <a:pt x="962610" y="1997768"/>
                  <a:pt x="1040785" y="1994196"/>
                </a:cubicBezTo>
                <a:cubicBezTo>
                  <a:pt x="1044338" y="1983480"/>
                  <a:pt x="1051445" y="1962049"/>
                  <a:pt x="1051445" y="1962049"/>
                </a:cubicBezTo>
                <a:cubicBezTo>
                  <a:pt x="923523" y="1904899"/>
                  <a:pt x="866670" y="1797743"/>
                  <a:pt x="845349" y="1665583"/>
                </a:cubicBezTo>
                <a:cubicBezTo>
                  <a:pt x="838243" y="1597718"/>
                  <a:pt x="792049" y="1576287"/>
                  <a:pt x="745855" y="1544140"/>
                </a:cubicBezTo>
                <a:cubicBezTo>
                  <a:pt x="589507" y="1433411"/>
                  <a:pt x="422499" y="1333399"/>
                  <a:pt x="291024" y="1183381"/>
                </a:cubicBezTo>
                <a:cubicBezTo>
                  <a:pt x="443819" y="1201239"/>
                  <a:pt x="564633" y="1301252"/>
                  <a:pt x="724535" y="1344115"/>
                </a:cubicBezTo>
                <a:cubicBezTo>
                  <a:pt x="596614" y="1179808"/>
                  <a:pt x="429605" y="1094083"/>
                  <a:pt x="276811" y="994071"/>
                </a:cubicBezTo>
                <a:cubicBezTo>
                  <a:pt x="205743" y="947637"/>
                  <a:pt x="141783" y="890486"/>
                  <a:pt x="60055" y="865484"/>
                </a:cubicBezTo>
                <a:cubicBezTo>
                  <a:pt x="31628" y="858340"/>
                  <a:pt x="-18119" y="840481"/>
                  <a:pt x="6755" y="790474"/>
                </a:cubicBezTo>
                <a:cubicBezTo>
                  <a:pt x="28075" y="747612"/>
                  <a:pt x="67162" y="761900"/>
                  <a:pt x="102696" y="772614"/>
                </a:cubicBezTo>
                <a:cubicBezTo>
                  <a:pt x="187976" y="801190"/>
                  <a:pt x="280364" y="801190"/>
                  <a:pt x="397625" y="801190"/>
                </a:cubicBezTo>
                <a:cubicBezTo>
                  <a:pt x="298131" y="665458"/>
                  <a:pt x="116909" y="708321"/>
                  <a:pt x="31628" y="565446"/>
                </a:cubicBezTo>
                <a:cubicBezTo>
                  <a:pt x="138229" y="540444"/>
                  <a:pt x="219957" y="590450"/>
                  <a:pt x="305237" y="601165"/>
                </a:cubicBezTo>
                <a:cubicBezTo>
                  <a:pt x="383412" y="611881"/>
                  <a:pt x="401178" y="586877"/>
                  <a:pt x="383412" y="508296"/>
                </a:cubicBezTo>
                <a:cubicBezTo>
                  <a:pt x="354985" y="386853"/>
                  <a:pt x="397625" y="326130"/>
                  <a:pt x="511333" y="358278"/>
                </a:cubicBezTo>
                <a:cubicBezTo>
                  <a:pt x="617934" y="390424"/>
                  <a:pt x="628594" y="343990"/>
                  <a:pt x="600167" y="276124"/>
                </a:cubicBezTo>
                <a:cubicBezTo>
                  <a:pt x="557527" y="176112"/>
                  <a:pt x="603720" y="97531"/>
                  <a:pt x="635701" y="11805"/>
                </a:cubicBezTo>
                <a:close/>
              </a:path>
            </a:pathLst>
          </a:custGeom>
          <a:blipFill>
            <a:blip r:embed="rId4"/>
            <a:stretch>
              <a:fillRect t="-3269" b="-3269"/>
            </a:stretch>
          </a:blipFill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21F450E0-2E1A-61D7-2AED-0C828EFA75F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6718" y="6137755"/>
            <a:ext cx="1224393" cy="564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5647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B6BF62-2BC3-A42E-1A35-1133349364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A2A52469-CC9B-C3B3-5EA6-D7B005974C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4799" y="848499"/>
            <a:ext cx="11625302" cy="5253541"/>
          </a:xfrm>
        </p:spPr>
        <p:txBody>
          <a:bodyPr>
            <a:normAutofit fontScale="92500"/>
          </a:bodyPr>
          <a:lstStyle/>
          <a:p>
            <a:pPr marL="0" indent="0" algn="ctr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b="1" dirty="0"/>
              <a:t>CRP é o instrumento de indução de boas práticas de gestão previdenciária!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pt-BR" sz="2400" b="1" dirty="0"/>
          </a:p>
          <a:p>
            <a:pPr marL="0" indent="0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2400" b="1" dirty="0"/>
              <a:t>A judicialização demonstra a fragilidade da gestão, da conformidade, da observância normativa.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pt-BR" sz="2400" b="1" dirty="0"/>
          </a:p>
          <a:p>
            <a:pPr marL="0" indent="0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2400" b="1" dirty="0"/>
              <a:t>Agora existe uma boa opção: DO JUDICIAL OU SEM CRP PARA A </a:t>
            </a:r>
            <a:r>
              <a:rPr lang="pt-BR" sz="2400" b="1" dirty="0">
                <a:highlight>
                  <a:srgbClr val="00FF00"/>
                </a:highlight>
              </a:rPr>
              <a:t>REGULARIDADE PREVIDENCIÁRIA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pt-BR" sz="1050" b="1" dirty="0"/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2400" b="1" dirty="0"/>
              <a:t>Repasses, Parcelamentos, Envio dos Demonstrativos e Informações em dia, Governança, Cadastro e Regularidade, Conformidade, Observância às normas.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pt-BR" sz="1100" b="1" dirty="0"/>
          </a:p>
          <a:p>
            <a:pPr marL="0" indent="0" algn="ctr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2700" b="1" dirty="0">
                <a:highlight>
                  <a:srgbClr val="00FF00"/>
                </a:highlight>
              </a:rPr>
              <a:t>Auto avaliação (o que depende de mim, da gestão do RPPS, </a:t>
            </a:r>
          </a:p>
          <a:p>
            <a:pPr marL="0" indent="0" algn="ctr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2700" b="1" dirty="0">
                <a:highlight>
                  <a:srgbClr val="00FF00"/>
                </a:highlight>
              </a:rPr>
              <a:t>do Poder Executivo, do Poder Legislativo?!)</a:t>
            </a:r>
          </a:p>
          <a:p>
            <a:pPr marL="0" indent="0" algn="ctr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pt-BR" sz="2400" b="0" i="0" u="none" strike="noStrike" baseline="0" dirty="0">
              <a:solidFill>
                <a:srgbClr val="000000"/>
              </a:solidFill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pt-BR" sz="2400" dirty="0"/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pt-BR" sz="3000" dirty="0"/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pt-BR" sz="3000" dirty="0"/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pt-BR" sz="3000" dirty="0"/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75550BED-F0D4-ED01-BBC8-5B5222070985}"/>
              </a:ext>
            </a:extLst>
          </p:cNvPr>
          <p:cNvSpPr txBox="1">
            <a:spLocks/>
          </p:cNvSpPr>
          <p:nvPr/>
        </p:nvSpPr>
        <p:spPr>
          <a:xfrm>
            <a:off x="292900" y="192024"/>
            <a:ext cx="9708939" cy="62302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15000"/>
              </a:lnSpc>
              <a:spcAft>
                <a:spcPts val="600"/>
              </a:spcAft>
            </a:pPr>
            <a:r>
              <a:rPr lang="pt-BR" sz="2400" b="1" cap="all" dirty="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Efeitos pr</a:t>
            </a:r>
            <a:r>
              <a:rPr lang="pt-BR" sz="2400" b="1" cap="all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áticos do </a:t>
            </a:r>
            <a:r>
              <a:rPr lang="pt-BR" sz="2400" b="1" dirty="0">
                <a:latin typeface="+mn-lt"/>
              </a:rPr>
              <a:t>CRP: Custo de não ter × Valor de manter</a:t>
            </a:r>
            <a:endParaRPr lang="pt-BR" sz="2400" dirty="0"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600"/>
              </a:spcAft>
            </a:pPr>
            <a:endParaRPr lang="pt-BR" sz="2400" dirty="0">
              <a:solidFill>
                <a:schemeClr val="accent1">
                  <a:lumMod val="50000"/>
                </a:schemeClr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9" name="Conector reto 8">
            <a:extLst>
              <a:ext uri="{FF2B5EF4-FFF2-40B4-BE49-F238E27FC236}">
                <a16:creationId xmlns:a16="http://schemas.microsoft.com/office/drawing/2014/main" id="{D856D5C4-3600-E59A-C6D0-098E147DFAD5}"/>
              </a:ext>
            </a:extLst>
          </p:cNvPr>
          <p:cNvCxnSpPr>
            <a:cxnSpLocks/>
          </p:cNvCxnSpPr>
          <p:nvPr/>
        </p:nvCxnSpPr>
        <p:spPr>
          <a:xfrm>
            <a:off x="0" y="795310"/>
            <a:ext cx="7156938" cy="0"/>
          </a:xfrm>
          <a:prstGeom prst="line">
            <a:avLst/>
          </a:prstGeom>
          <a:ln>
            <a:solidFill>
              <a:srgbClr val="005DB8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Imagem 1">
            <a:extLst>
              <a:ext uri="{FF2B5EF4-FFF2-40B4-BE49-F238E27FC236}">
                <a16:creationId xmlns:a16="http://schemas.microsoft.com/office/drawing/2014/main" id="{727B62CB-F87B-268C-B895-38AB792D98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69884" y="192025"/>
            <a:ext cx="900217" cy="415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06257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2000">
              <a:schemeClr val="accent1">
                <a:lumMod val="5000"/>
                <a:lumOff val="95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2D89E6D-BF54-A544-DF54-D35BE911B7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>
            <a:extLst>
              <a:ext uri="{FF2B5EF4-FFF2-40B4-BE49-F238E27FC236}">
                <a16:creationId xmlns:a16="http://schemas.microsoft.com/office/drawing/2014/main" id="{EA418A2A-55A1-1ECB-4131-CF2C06C6F487}"/>
              </a:ext>
            </a:extLst>
          </p:cNvPr>
          <p:cNvSpPr txBox="1">
            <a:spLocks/>
          </p:cNvSpPr>
          <p:nvPr/>
        </p:nvSpPr>
        <p:spPr>
          <a:xfrm>
            <a:off x="138118" y="102435"/>
            <a:ext cx="10044973" cy="10485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pt-BR" sz="2800" b="1" cap="all" dirty="0">
              <a:solidFill>
                <a:schemeClr val="accent1">
                  <a:lumMod val="50000"/>
                </a:schemeClr>
              </a:solidFill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pt-BR" sz="2800" b="1" dirty="0"/>
              <a:t>Do Judicial ou sem CRP para a regularidade</a:t>
            </a:r>
          </a:p>
          <a:p>
            <a:endParaRPr lang="pt-BR" sz="1600" b="1" cap="all" dirty="0"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pt-BR" sz="2600" b="1" cap="all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pt-BR" sz="2600" b="1" dirty="0">
                <a:latin typeface="+mn-lt"/>
              </a:rPr>
              <a:t> EC 136/2025 E O PROGRAMA DE REGULARIDADE PREVIDENCIÁRIA</a:t>
            </a:r>
            <a:endParaRPr lang="pt-BR" sz="2600" dirty="0">
              <a:latin typeface="+mn-lt"/>
            </a:endParaRP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pt-BR" sz="2400" b="1" cap="all" dirty="0">
                <a:solidFill>
                  <a:schemeClr val="accent1">
                    <a:lumMod val="50000"/>
                  </a:schemeClr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pt-BR" sz="2400" dirty="0">
              <a:solidFill>
                <a:schemeClr val="accent1">
                  <a:lumMod val="50000"/>
                </a:schemeClr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9" name="Conector reto 8">
            <a:extLst>
              <a:ext uri="{FF2B5EF4-FFF2-40B4-BE49-F238E27FC236}">
                <a16:creationId xmlns:a16="http://schemas.microsoft.com/office/drawing/2014/main" id="{A5CE5893-6EF2-63F5-1C77-87A5AAFB31FF}"/>
              </a:ext>
            </a:extLst>
          </p:cNvPr>
          <p:cNvCxnSpPr>
            <a:cxnSpLocks/>
          </p:cNvCxnSpPr>
          <p:nvPr/>
        </p:nvCxnSpPr>
        <p:spPr>
          <a:xfrm>
            <a:off x="0" y="1151034"/>
            <a:ext cx="8725397" cy="0"/>
          </a:xfrm>
          <a:prstGeom prst="line">
            <a:avLst/>
          </a:prstGeom>
          <a:ln>
            <a:solidFill>
              <a:srgbClr val="005DB8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" name="TextBox 2">
            <a:extLst>
              <a:ext uri="{FF2B5EF4-FFF2-40B4-BE49-F238E27FC236}">
                <a16:creationId xmlns:a16="http://schemas.microsoft.com/office/drawing/2014/main" id="{34E17044-8C97-2F76-A6A5-C4CB2BE64256}"/>
              </a:ext>
            </a:extLst>
          </p:cNvPr>
          <p:cNvSpPr txBox="1"/>
          <p:nvPr/>
        </p:nvSpPr>
        <p:spPr>
          <a:xfrm>
            <a:off x="471055" y="1369064"/>
            <a:ext cx="11334376" cy="458587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 sz="1600"/>
            </a:pPr>
            <a:r>
              <a:rPr sz="2600" dirty="0" err="1"/>
              <a:t>Parcelamentos</a:t>
            </a:r>
            <a:r>
              <a:rPr sz="2600" dirty="0"/>
              <a:t> </a:t>
            </a:r>
            <a:r>
              <a:rPr lang="pt-BR" sz="2600" dirty="0"/>
              <a:t>extraordinários das contribuições previdenciárias e dos demais </a:t>
            </a:r>
            <a:r>
              <a:rPr lang="pt-BR" sz="2600" dirty="0">
                <a:highlight>
                  <a:srgbClr val="FFFF00"/>
                </a:highlight>
              </a:rPr>
              <a:t>débitos com vencimento até agosto de 2025 </a:t>
            </a:r>
            <a:r>
              <a:rPr sz="2600" dirty="0" err="1">
                <a:highlight>
                  <a:srgbClr val="FFFF00"/>
                </a:highlight>
              </a:rPr>
              <a:t>em</a:t>
            </a:r>
            <a:r>
              <a:rPr sz="2600" dirty="0">
                <a:highlight>
                  <a:srgbClr val="FFFF00"/>
                </a:highlight>
              </a:rPr>
              <a:t> </a:t>
            </a:r>
            <a:r>
              <a:rPr sz="2600" dirty="0" err="1">
                <a:highlight>
                  <a:srgbClr val="FFFF00"/>
                </a:highlight>
              </a:rPr>
              <a:t>até</a:t>
            </a:r>
            <a:r>
              <a:rPr sz="2600" dirty="0">
                <a:highlight>
                  <a:srgbClr val="FFFF00"/>
                </a:highlight>
              </a:rPr>
              <a:t> 300 p</a:t>
            </a:r>
            <a:r>
              <a:rPr lang="pt-BR" sz="2600" dirty="0" err="1">
                <a:highlight>
                  <a:srgbClr val="FFFF00"/>
                </a:highlight>
              </a:rPr>
              <a:t>restações</a:t>
            </a:r>
            <a:r>
              <a:rPr lang="pt-BR" sz="2600" dirty="0">
                <a:highlight>
                  <a:srgbClr val="FFFF00"/>
                </a:highlight>
              </a:rPr>
              <a:t> mensais</a:t>
            </a:r>
            <a:r>
              <a:rPr sz="2600" dirty="0">
                <a:highlight>
                  <a:srgbClr val="FFFF00"/>
                </a:highlight>
              </a:rPr>
              <a:t>, </a:t>
            </a:r>
            <a:r>
              <a:rPr sz="2600" dirty="0" err="1">
                <a:highlight>
                  <a:srgbClr val="FFFF00"/>
                </a:highlight>
              </a:rPr>
              <a:t>celebrado</a:t>
            </a:r>
            <a:r>
              <a:rPr sz="2600" dirty="0">
                <a:highlight>
                  <a:srgbClr val="FFFF00"/>
                </a:highlight>
              </a:rPr>
              <a:t> </a:t>
            </a:r>
            <a:r>
              <a:rPr sz="2600" dirty="0" err="1">
                <a:highlight>
                  <a:srgbClr val="FFFF00"/>
                </a:highlight>
              </a:rPr>
              <a:t>em</a:t>
            </a:r>
            <a:r>
              <a:rPr sz="2600" dirty="0">
                <a:highlight>
                  <a:srgbClr val="FFFF00"/>
                </a:highlight>
              </a:rPr>
              <a:t> </a:t>
            </a:r>
            <a:r>
              <a:rPr sz="2600" dirty="0" err="1">
                <a:highlight>
                  <a:srgbClr val="FFFF00"/>
                </a:highlight>
              </a:rPr>
              <a:t>até</a:t>
            </a:r>
            <a:r>
              <a:rPr sz="2600" dirty="0">
                <a:highlight>
                  <a:srgbClr val="FFFF00"/>
                </a:highlight>
              </a:rPr>
              <a:t> 12 meses da</a:t>
            </a:r>
            <a:r>
              <a:rPr lang="pt-BR" sz="2600" dirty="0">
                <a:highlight>
                  <a:srgbClr val="FFFF00"/>
                </a:highlight>
              </a:rPr>
              <a:t> </a:t>
            </a:r>
            <a:r>
              <a:rPr sz="2600" dirty="0" err="1">
                <a:highlight>
                  <a:srgbClr val="FFFF00"/>
                </a:highlight>
              </a:rPr>
              <a:t>promulgação</a:t>
            </a:r>
            <a:r>
              <a:rPr lang="pt-BR" sz="2600" dirty="0">
                <a:highlight>
                  <a:srgbClr val="FFFF00"/>
                </a:highlight>
              </a:rPr>
              <a:t> da EC 136, de 2025 (</a:t>
            </a:r>
            <a:r>
              <a:rPr lang="pt-BR" sz="2800" b="1" u="sng" dirty="0">
                <a:highlight>
                  <a:srgbClr val="FFFF00"/>
                </a:highlight>
              </a:rPr>
              <a:t>até agosto de 2026</a:t>
            </a:r>
            <a:r>
              <a:rPr lang="pt-BR" sz="2600" b="1" dirty="0">
                <a:highlight>
                  <a:srgbClr val="FFFF00"/>
                </a:highlight>
              </a:rPr>
              <a:t>)</a:t>
            </a:r>
            <a:r>
              <a:rPr sz="2600" dirty="0"/>
              <a:t>;</a:t>
            </a:r>
            <a:endParaRPr lang="pt-BR" sz="2600" dirty="0"/>
          </a:p>
          <a:p>
            <a:pPr algn="just">
              <a:defRPr sz="1600"/>
            </a:pPr>
            <a:br>
              <a:rPr sz="2600" dirty="0"/>
            </a:br>
            <a:r>
              <a:rPr sz="2600" dirty="0" err="1"/>
              <a:t>Condições</a:t>
            </a:r>
            <a:r>
              <a:rPr sz="2600" dirty="0"/>
              <a:t> a </a:t>
            </a:r>
            <a:r>
              <a:rPr sz="2600" dirty="0" err="1"/>
              <a:t>serem</a:t>
            </a:r>
            <a:r>
              <a:rPr sz="2600" dirty="0"/>
              <a:t> </a:t>
            </a:r>
            <a:r>
              <a:rPr sz="2600" dirty="0" err="1"/>
              <a:t>comprovadas</a:t>
            </a:r>
            <a:r>
              <a:rPr lang="pt-BR" sz="2600" dirty="0"/>
              <a:t>: </a:t>
            </a:r>
            <a:r>
              <a:rPr lang="pt-BR" sz="2600" b="1" dirty="0"/>
              <a:t>Adesão ao Programa de Regularidade junto ao MPS </a:t>
            </a:r>
            <a:r>
              <a:rPr lang="pt-BR" sz="2600" dirty="0"/>
              <a:t>e</a:t>
            </a:r>
            <a:r>
              <a:rPr sz="2600" dirty="0"/>
              <a:t> </a:t>
            </a:r>
            <a:r>
              <a:rPr sz="2600" dirty="0" err="1">
                <a:highlight>
                  <a:srgbClr val="FFFF00"/>
                </a:highlight>
              </a:rPr>
              <a:t>em</a:t>
            </a:r>
            <a:r>
              <a:rPr sz="2600" dirty="0">
                <a:highlight>
                  <a:srgbClr val="FFFF00"/>
                </a:highlight>
              </a:rPr>
              <a:t> </a:t>
            </a:r>
            <a:r>
              <a:rPr sz="2600" dirty="0" err="1">
                <a:highlight>
                  <a:srgbClr val="FFFF00"/>
                </a:highlight>
              </a:rPr>
              <a:t>até</a:t>
            </a:r>
            <a:r>
              <a:rPr sz="2600" dirty="0">
                <a:highlight>
                  <a:srgbClr val="FFFF00"/>
                </a:highlight>
              </a:rPr>
              <a:t> 15 meses da </a:t>
            </a:r>
            <a:r>
              <a:rPr sz="2600" dirty="0" err="1">
                <a:highlight>
                  <a:srgbClr val="FFFF00"/>
                </a:highlight>
              </a:rPr>
              <a:t>promulgação</a:t>
            </a:r>
            <a:r>
              <a:rPr lang="pt-BR" sz="2600" dirty="0">
                <a:highlight>
                  <a:srgbClr val="FFFF00"/>
                </a:highlight>
              </a:rPr>
              <a:t> (</a:t>
            </a:r>
            <a:r>
              <a:rPr lang="pt-BR" sz="2600" b="1" u="sng" dirty="0">
                <a:highlight>
                  <a:srgbClr val="FFFF00"/>
                </a:highlight>
              </a:rPr>
              <a:t>até 10 de dezembro de 2026</a:t>
            </a:r>
            <a:r>
              <a:rPr lang="pt-BR" sz="2600" u="sng" dirty="0">
                <a:highlight>
                  <a:srgbClr val="FFFF00"/>
                </a:highlight>
              </a:rPr>
              <a:t>):</a:t>
            </a:r>
            <a:endParaRPr lang="pt-BR" sz="2600" dirty="0">
              <a:highlight>
                <a:srgbClr val="FFFF00"/>
              </a:highlight>
            </a:endParaRPr>
          </a:p>
          <a:p>
            <a:pPr algn="just">
              <a:defRPr sz="1600"/>
            </a:pPr>
            <a:br>
              <a:rPr sz="2600" dirty="0">
                <a:highlight>
                  <a:srgbClr val="FFFF00"/>
                </a:highlight>
              </a:rPr>
            </a:br>
            <a:r>
              <a:rPr sz="2600" dirty="0">
                <a:highlight>
                  <a:srgbClr val="FFFF00"/>
                </a:highlight>
              </a:rPr>
              <a:t>   ✓ </a:t>
            </a:r>
            <a:r>
              <a:rPr sz="2600" dirty="0" err="1">
                <a:highlight>
                  <a:srgbClr val="FFFF00"/>
                </a:highlight>
              </a:rPr>
              <a:t>Adequação</a:t>
            </a:r>
            <a:r>
              <a:rPr sz="2600" dirty="0">
                <a:highlight>
                  <a:srgbClr val="FFFF00"/>
                </a:highlight>
              </a:rPr>
              <a:t> das </a:t>
            </a:r>
            <a:r>
              <a:rPr sz="2600" dirty="0" err="1">
                <a:highlight>
                  <a:srgbClr val="FFFF00"/>
                </a:highlight>
              </a:rPr>
              <a:t>regras</a:t>
            </a:r>
            <a:r>
              <a:rPr sz="2600" dirty="0">
                <a:highlight>
                  <a:srgbClr val="FFFF00"/>
                </a:highlight>
              </a:rPr>
              <a:t> </a:t>
            </a:r>
            <a:r>
              <a:rPr lang="pt-BR" sz="2600" dirty="0">
                <a:highlight>
                  <a:srgbClr val="FFFF00"/>
                </a:highlight>
              </a:rPr>
              <a:t>de benefícios, rol e alíquotas do RPPS à EC 103/2019</a:t>
            </a:r>
            <a:r>
              <a:rPr sz="2600" dirty="0">
                <a:highlight>
                  <a:srgbClr val="FFFF00"/>
                </a:highlight>
              </a:rPr>
              <a:t>;</a:t>
            </a:r>
            <a:br>
              <a:rPr sz="2600" dirty="0">
                <a:highlight>
                  <a:srgbClr val="FFFF00"/>
                </a:highlight>
              </a:rPr>
            </a:br>
            <a:r>
              <a:rPr sz="2600" dirty="0">
                <a:highlight>
                  <a:srgbClr val="FFFF00"/>
                </a:highlight>
              </a:rPr>
              <a:t> </a:t>
            </a:r>
            <a:r>
              <a:rPr lang="pt-BR" sz="2600" dirty="0">
                <a:highlight>
                  <a:srgbClr val="FFFF00"/>
                </a:highlight>
              </a:rPr>
              <a:t>  ✓I</a:t>
            </a:r>
            <a:r>
              <a:rPr sz="2600" dirty="0" err="1">
                <a:highlight>
                  <a:srgbClr val="FFFF00"/>
                </a:highlight>
              </a:rPr>
              <a:t>nstituição</a:t>
            </a:r>
            <a:r>
              <a:rPr sz="2600" dirty="0">
                <a:highlight>
                  <a:srgbClr val="FFFF00"/>
                </a:highlight>
              </a:rPr>
              <a:t> de </a:t>
            </a:r>
            <a:r>
              <a:rPr lang="pt-BR" sz="2600" dirty="0">
                <a:highlight>
                  <a:srgbClr val="FFFF00"/>
                </a:highlight>
              </a:rPr>
              <a:t>Regime de Previdência Complementar.</a:t>
            </a:r>
            <a:r>
              <a:rPr sz="2600" dirty="0"/>
              <a:t>   </a:t>
            </a:r>
            <a:br>
              <a:rPr sz="2800" dirty="0"/>
            </a:br>
            <a:endParaRPr sz="2800" dirty="0"/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B561BA4C-905D-A91B-D506-267EE2184BBC}"/>
              </a:ext>
            </a:extLst>
          </p:cNvPr>
          <p:cNvSpPr txBox="1"/>
          <p:nvPr/>
        </p:nvSpPr>
        <p:spPr>
          <a:xfrm>
            <a:off x="2648618" y="6258347"/>
            <a:ext cx="6404463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/>
            </a:pPr>
            <a:r>
              <a:rPr lang="pt-BR" sz="2200" dirty="0">
                <a:solidFill>
                  <a:srgbClr val="00622D"/>
                </a:solidFill>
              </a:rPr>
              <a:t>Parcelamento com responsabilidade previdenciária!</a:t>
            </a: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3EA8E1FC-C2C5-BBA4-CF51-4BFE1B9B8E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35862" y="112997"/>
            <a:ext cx="889659" cy="410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04460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1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2D89E6D-BF54-A544-DF54-D35BE911B7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>
            <a:extLst>
              <a:ext uri="{FF2B5EF4-FFF2-40B4-BE49-F238E27FC236}">
                <a16:creationId xmlns:a16="http://schemas.microsoft.com/office/drawing/2014/main" id="{EA418A2A-55A1-1ECB-4131-CF2C06C6F487}"/>
              </a:ext>
            </a:extLst>
          </p:cNvPr>
          <p:cNvSpPr txBox="1">
            <a:spLocks/>
          </p:cNvSpPr>
          <p:nvPr/>
        </p:nvSpPr>
        <p:spPr>
          <a:xfrm>
            <a:off x="138118" y="128558"/>
            <a:ext cx="8943129" cy="6765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pt-BR" sz="2400" b="1" cap="all" dirty="0">
              <a:solidFill>
                <a:schemeClr val="accent1">
                  <a:lumMod val="50000"/>
                </a:schemeClr>
              </a:solidFill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pt-BR" sz="2400" b="1" dirty="0">
                <a:latin typeface="+mn-lt"/>
              </a:rPr>
              <a:t>DIRETRIZES DO PROGRAMA DE REGULARIDADE PREVIDENCIÁRIA</a:t>
            </a:r>
            <a:endParaRPr lang="pt-BR" sz="2400" dirty="0">
              <a:latin typeface="+mn-lt"/>
            </a:endParaRPr>
          </a:p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pt-BR" sz="2400" b="1" cap="all" dirty="0">
                <a:solidFill>
                  <a:schemeClr val="accent1">
                    <a:lumMod val="50000"/>
                  </a:schemeClr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pt-BR" sz="2400" dirty="0">
              <a:solidFill>
                <a:schemeClr val="accent1">
                  <a:lumMod val="50000"/>
                </a:schemeClr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9" name="Conector reto 8">
            <a:extLst>
              <a:ext uri="{FF2B5EF4-FFF2-40B4-BE49-F238E27FC236}">
                <a16:creationId xmlns:a16="http://schemas.microsoft.com/office/drawing/2014/main" id="{A5CE5893-6EF2-63F5-1C77-87A5AAFB31FF}"/>
              </a:ext>
            </a:extLst>
          </p:cNvPr>
          <p:cNvCxnSpPr>
            <a:cxnSpLocks/>
          </p:cNvCxnSpPr>
          <p:nvPr/>
        </p:nvCxnSpPr>
        <p:spPr>
          <a:xfrm>
            <a:off x="0" y="793685"/>
            <a:ext cx="8725397" cy="0"/>
          </a:xfrm>
          <a:prstGeom prst="line">
            <a:avLst/>
          </a:prstGeom>
          <a:ln>
            <a:solidFill>
              <a:srgbClr val="005DB8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" name="TextBox 2">
            <a:extLst>
              <a:ext uri="{FF2B5EF4-FFF2-40B4-BE49-F238E27FC236}">
                <a16:creationId xmlns:a16="http://schemas.microsoft.com/office/drawing/2014/main" id="{34E17044-8C97-2F76-A6A5-C4CB2BE64256}"/>
              </a:ext>
            </a:extLst>
          </p:cNvPr>
          <p:cNvSpPr txBox="1"/>
          <p:nvPr/>
        </p:nvSpPr>
        <p:spPr>
          <a:xfrm>
            <a:off x="138118" y="946708"/>
            <a:ext cx="11731983" cy="4832092"/>
          </a:xfrm>
          <a:prstGeom prst="rect">
            <a:avLst/>
          </a:prstGeom>
          <a:blipFill dpi="0" rotWithShape="1">
            <a:blip r:embed="rId3">
              <a:alphaModFix amt="19000"/>
            </a:blip>
            <a:srcRect/>
            <a:stretch>
              <a:fillRect t="-3269" b="-3269"/>
            </a:stretch>
          </a:blipFill>
        </p:spPr>
        <p:txBody>
          <a:bodyPr wrap="square">
            <a:spAutoFit/>
          </a:bodyPr>
          <a:lstStyle>
            <a:defPPr>
              <a:defRPr lang="pt-B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pt-BR" sz="2200" dirty="0"/>
          </a:p>
          <a:p>
            <a:pPr algn="just"/>
            <a:r>
              <a:rPr lang="pt-BR" sz="2200" dirty="0"/>
              <a:t>I - Orientação pelos </a:t>
            </a:r>
            <a:r>
              <a:rPr lang="pt-BR" sz="2200" b="1" dirty="0"/>
              <a:t>princípios da </a:t>
            </a:r>
            <a:r>
              <a:rPr lang="pt-BR" sz="2200" b="1" dirty="0">
                <a:highlight>
                  <a:srgbClr val="00FF00"/>
                </a:highlight>
              </a:rPr>
              <a:t>sustentabilidade econômica, financeira e orçamentária do ente </a:t>
            </a:r>
            <a:r>
              <a:rPr lang="pt-BR" sz="2200" b="1" dirty="0"/>
              <a:t>federativo </a:t>
            </a:r>
            <a:r>
              <a:rPr lang="pt-BR" sz="2200" dirty="0"/>
              <a:t>e pela </a:t>
            </a:r>
            <a:r>
              <a:rPr lang="pt-BR" sz="2200" b="1" dirty="0"/>
              <a:t>busca do </a:t>
            </a:r>
            <a:r>
              <a:rPr lang="pt-BR" sz="2200" b="1" dirty="0">
                <a:highlight>
                  <a:srgbClr val="00FF00"/>
                </a:highlight>
              </a:rPr>
              <a:t>equilíbrio financeiro e atuarial do RPPS</a:t>
            </a:r>
            <a:r>
              <a:rPr lang="pt-BR" sz="2200" dirty="0"/>
              <a:t>;</a:t>
            </a:r>
          </a:p>
          <a:p>
            <a:pPr algn="just"/>
            <a:endParaRPr lang="pt-BR" sz="2200" dirty="0"/>
          </a:p>
          <a:p>
            <a:pPr algn="just"/>
            <a:r>
              <a:rPr lang="pt-BR" sz="2200" dirty="0"/>
              <a:t>II - resolução de pendências para </a:t>
            </a:r>
            <a:r>
              <a:rPr lang="pt-BR" sz="2200" b="1" dirty="0"/>
              <a:t>emissão regular do CRP </a:t>
            </a:r>
            <a:r>
              <a:rPr lang="pt-BR" sz="2200" dirty="0"/>
              <a:t>e </a:t>
            </a:r>
            <a:r>
              <a:rPr lang="pt-BR" sz="2200" b="1" dirty="0">
                <a:highlight>
                  <a:srgbClr val="00FF00"/>
                </a:highlight>
              </a:rPr>
              <a:t>manutenção da conformidade</a:t>
            </a:r>
            <a:r>
              <a:rPr lang="pt-BR" sz="2200" dirty="0"/>
              <a:t>;</a:t>
            </a:r>
          </a:p>
          <a:p>
            <a:pPr algn="just"/>
            <a:endParaRPr lang="pt-BR" sz="2200" dirty="0"/>
          </a:p>
          <a:p>
            <a:pPr algn="just"/>
            <a:r>
              <a:rPr lang="pt-BR" sz="2200" dirty="0"/>
              <a:t>III - </a:t>
            </a:r>
            <a:r>
              <a:rPr lang="pt-BR" sz="2200" b="1" dirty="0"/>
              <a:t>adesão obrigatória </a:t>
            </a:r>
            <a:r>
              <a:rPr lang="pt-BR" sz="2200" dirty="0"/>
              <a:t>para os entes federativos que celebrarem termos de </a:t>
            </a:r>
            <a:r>
              <a:rPr lang="pt-BR" sz="2200" b="1" dirty="0"/>
              <a:t>parcelamento de débitos </a:t>
            </a:r>
            <a:r>
              <a:rPr lang="pt-BR" sz="2200" dirty="0"/>
              <a:t>do RPPS previsto na </a:t>
            </a:r>
            <a:r>
              <a:rPr lang="pt-BR" sz="2200" b="1" dirty="0"/>
              <a:t>EC nº 136/2025, </a:t>
            </a:r>
            <a:r>
              <a:rPr lang="pt-BR" sz="2200" dirty="0"/>
              <a:t>e </a:t>
            </a:r>
            <a:r>
              <a:rPr lang="pt-BR" sz="2200" b="1" dirty="0">
                <a:highlight>
                  <a:srgbClr val="00FF00"/>
                </a:highlight>
              </a:rPr>
              <a:t>facultativa para os demais entes</a:t>
            </a:r>
            <a:r>
              <a:rPr lang="pt-BR" sz="2200" dirty="0"/>
              <a:t>;</a:t>
            </a:r>
          </a:p>
          <a:p>
            <a:pPr algn="just"/>
            <a:r>
              <a:rPr lang="pt-BR" sz="2200" dirty="0"/>
              <a:t> </a:t>
            </a:r>
          </a:p>
          <a:p>
            <a:pPr algn="just"/>
            <a:r>
              <a:rPr lang="pt-BR" sz="2200" dirty="0"/>
              <a:t>IV - estruturado em módulos e fases com </a:t>
            </a:r>
            <a:r>
              <a:rPr lang="pt-BR" sz="2200" b="1" dirty="0"/>
              <a:t>prazos </a:t>
            </a:r>
            <a:r>
              <a:rPr lang="pt-BR" sz="2200" dirty="0"/>
              <a:t>e </a:t>
            </a:r>
            <a:r>
              <a:rPr lang="pt-BR" sz="2200" b="1" dirty="0"/>
              <a:t>requisitos </a:t>
            </a:r>
            <a:r>
              <a:rPr lang="pt-BR" sz="2200" dirty="0"/>
              <a:t>diferenciados para o cumprimento das normas gerais; e</a:t>
            </a:r>
          </a:p>
          <a:p>
            <a:pPr algn="just"/>
            <a:endParaRPr lang="pt-BR" sz="2200" dirty="0"/>
          </a:p>
          <a:p>
            <a:pPr algn="just"/>
            <a:r>
              <a:rPr lang="pt-BR" sz="2200" dirty="0"/>
              <a:t>V – sujeito à </a:t>
            </a:r>
            <a:r>
              <a:rPr lang="pt-BR" sz="2200" dirty="0">
                <a:highlight>
                  <a:srgbClr val="00FF00"/>
                </a:highlight>
              </a:rPr>
              <a:t>evolução permanente</a:t>
            </a:r>
            <a:r>
              <a:rPr lang="pt-BR" sz="2200" dirty="0"/>
              <a:t>, </a:t>
            </a:r>
            <a:r>
              <a:rPr lang="pt-BR" sz="2200" b="1" dirty="0"/>
              <a:t>revisão periódica </a:t>
            </a:r>
            <a:r>
              <a:rPr lang="pt-BR" sz="2200" dirty="0"/>
              <a:t>para o aperfeiçoamento e </a:t>
            </a:r>
            <a:r>
              <a:rPr lang="pt-BR" sz="2200" b="1" dirty="0">
                <a:highlight>
                  <a:srgbClr val="00FF00"/>
                </a:highlight>
              </a:rPr>
              <a:t>cumprimento de suas finalidades</a:t>
            </a:r>
            <a:r>
              <a:rPr lang="pt-BR" sz="2200" dirty="0"/>
              <a:t>.</a:t>
            </a:r>
            <a:endParaRPr sz="2200" dirty="0"/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3EA8E1FC-C2C5-BBA4-CF51-4BFE1B9B8E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90986" y="203741"/>
            <a:ext cx="1079115" cy="497666"/>
          </a:xfrm>
          <a:prstGeom prst="rect">
            <a:avLst/>
          </a:prstGeom>
        </p:spPr>
      </p:pic>
      <p:sp>
        <p:nvSpPr>
          <p:cNvPr id="5" name="CaixaDeTexto 4">
            <a:extLst>
              <a:ext uri="{FF2B5EF4-FFF2-40B4-BE49-F238E27FC236}">
                <a16:creationId xmlns:a16="http://schemas.microsoft.com/office/drawing/2014/main" id="{50C0FC06-3A7F-B990-E946-62E6307DBC9A}"/>
              </a:ext>
            </a:extLst>
          </p:cNvPr>
          <p:cNvSpPr txBox="1"/>
          <p:nvPr/>
        </p:nvSpPr>
        <p:spPr>
          <a:xfrm>
            <a:off x="2187019" y="5867340"/>
            <a:ext cx="756972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pt-BR" altLang="pt-BR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highlight>
                  <a:srgbClr val="00FF00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 Pró Regularidade foi instituído como caminho gradativo, estruturado por fases e módulos</a:t>
            </a:r>
            <a:r>
              <a:rPr kumimoji="0" lang="pt-BR" altLang="pt-BR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pt-BR" sz="2400" b="1" dirty="0"/>
          </a:p>
        </p:txBody>
      </p:sp>
    </p:spTree>
    <p:extLst>
      <p:ext uri="{BB962C8B-B14F-4D97-AF65-F5344CB8AC3E}">
        <p14:creationId xmlns:p14="http://schemas.microsoft.com/office/powerpoint/2010/main" val="6704460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4">
            <a:extLst>
              <a:ext uri="{FF2B5EF4-FFF2-40B4-BE49-F238E27FC236}">
                <a16:creationId xmlns:a16="http://schemas.microsoft.com/office/drawing/2014/main" id="{6B5E2835-4E47-45B3-9CFE-732FF7B054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magem 3" descr="Padrão do plano de fundo&#10;&#10;Descrição gerada automaticamente">
            <a:extLst>
              <a:ext uri="{FF2B5EF4-FFF2-40B4-BE49-F238E27FC236}">
                <a16:creationId xmlns:a16="http://schemas.microsoft.com/office/drawing/2014/main" id="{26C7C134-0DDA-41A1-A7C3-7D763BA17B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80" r="2" b="2"/>
          <a:stretch>
            <a:fillRect/>
          </a:stretch>
        </p:blipFill>
        <p:spPr>
          <a:xfrm>
            <a:off x="8116566" y="10"/>
            <a:ext cx="4075434" cy="6857990"/>
          </a:xfrm>
          <a:custGeom>
            <a:avLst/>
            <a:gdLst/>
            <a:ahLst/>
            <a:cxnLst/>
            <a:rect l="l" t="t" r="r" b="b"/>
            <a:pathLst>
              <a:path w="8949307" h="6858000">
                <a:moveTo>
                  <a:pt x="0" y="0"/>
                </a:moveTo>
                <a:lnTo>
                  <a:pt x="8949307" y="0"/>
                </a:lnTo>
                <a:lnTo>
                  <a:pt x="8949307" y="6858000"/>
                </a:lnTo>
                <a:lnTo>
                  <a:pt x="0" y="6858000"/>
                </a:lnTo>
                <a:lnTo>
                  <a:pt x="62983" y="6788730"/>
                </a:lnTo>
                <a:cubicBezTo>
                  <a:pt x="773509" y="5928900"/>
                  <a:pt x="1212979" y="4741056"/>
                  <a:pt x="1212979" y="3429000"/>
                </a:cubicBezTo>
                <a:cubicBezTo>
                  <a:pt x="1212979" y="2116944"/>
                  <a:pt x="773509" y="929100"/>
                  <a:pt x="62983" y="69271"/>
                </a:cubicBezTo>
                <a:close/>
              </a:path>
            </a:pathLst>
          </a:custGeom>
        </p:spPr>
      </p:pic>
      <p:sp useBgFill="1">
        <p:nvSpPr>
          <p:cNvPr id="22" name="Freeform: Shape 16">
            <a:extLst>
              <a:ext uri="{FF2B5EF4-FFF2-40B4-BE49-F238E27FC236}">
                <a16:creationId xmlns:a16="http://schemas.microsoft.com/office/drawing/2014/main" id="{5B45AD5D-AA52-4F7B-9362-576A39AD9E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4455673" cy="6858000"/>
          </a:xfrm>
          <a:custGeom>
            <a:avLst/>
            <a:gdLst>
              <a:gd name="connsiteX0" fmla="*/ 0 w 4455673"/>
              <a:gd name="connsiteY0" fmla="*/ 0 h 6858000"/>
              <a:gd name="connsiteX1" fmla="*/ 3242695 w 4455673"/>
              <a:gd name="connsiteY1" fmla="*/ 0 h 6858000"/>
              <a:gd name="connsiteX2" fmla="*/ 3305678 w 4455673"/>
              <a:gd name="connsiteY2" fmla="*/ 69271 h 6858000"/>
              <a:gd name="connsiteX3" fmla="*/ 4455673 w 4455673"/>
              <a:gd name="connsiteY3" fmla="*/ 3429000 h 6858000"/>
              <a:gd name="connsiteX4" fmla="*/ 3305678 w 4455673"/>
              <a:gd name="connsiteY4" fmla="*/ 6788730 h 6858000"/>
              <a:gd name="connsiteX5" fmla="*/ 3242695 w 4455673"/>
              <a:gd name="connsiteY5" fmla="*/ 6858000 h 6858000"/>
              <a:gd name="connsiteX6" fmla="*/ 0 w 4455673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55673" h="6858000">
                <a:moveTo>
                  <a:pt x="0" y="0"/>
                </a:moveTo>
                <a:lnTo>
                  <a:pt x="3242695" y="0"/>
                </a:lnTo>
                <a:lnTo>
                  <a:pt x="3305678" y="69271"/>
                </a:lnTo>
                <a:cubicBezTo>
                  <a:pt x="4016204" y="929100"/>
                  <a:pt x="4455673" y="2116944"/>
                  <a:pt x="4455673" y="3429000"/>
                </a:cubicBezTo>
                <a:cubicBezTo>
                  <a:pt x="4455673" y="4741056"/>
                  <a:pt x="4016204" y="5928900"/>
                  <a:pt x="3305678" y="6788730"/>
                </a:cubicBezTo>
                <a:lnTo>
                  <a:pt x="3242695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D5D5D5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9" name="Freeform: Shape 18">
            <a:extLst>
              <a:ext uri="{FF2B5EF4-FFF2-40B4-BE49-F238E27FC236}">
                <a16:creationId xmlns:a16="http://schemas.microsoft.com/office/drawing/2014/main" id="{AEDD7960-4866-4399-BEF6-DD1431AB4E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446529" cy="6858000"/>
          </a:xfrm>
          <a:custGeom>
            <a:avLst/>
            <a:gdLst>
              <a:gd name="connsiteX0" fmla="*/ 0 w 4446529"/>
              <a:gd name="connsiteY0" fmla="*/ 0 h 6858000"/>
              <a:gd name="connsiteX1" fmla="*/ 3233551 w 4446529"/>
              <a:gd name="connsiteY1" fmla="*/ 0 h 6858000"/>
              <a:gd name="connsiteX2" fmla="*/ 3296534 w 4446529"/>
              <a:gd name="connsiteY2" fmla="*/ 69271 h 6858000"/>
              <a:gd name="connsiteX3" fmla="*/ 4446529 w 4446529"/>
              <a:gd name="connsiteY3" fmla="*/ 3429000 h 6858000"/>
              <a:gd name="connsiteX4" fmla="*/ 3296534 w 4446529"/>
              <a:gd name="connsiteY4" fmla="*/ 6788730 h 6858000"/>
              <a:gd name="connsiteX5" fmla="*/ 3233551 w 4446529"/>
              <a:gd name="connsiteY5" fmla="*/ 6858000 h 6858000"/>
              <a:gd name="connsiteX6" fmla="*/ 0 w 4446529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446529" h="6858000">
                <a:moveTo>
                  <a:pt x="0" y="0"/>
                </a:moveTo>
                <a:lnTo>
                  <a:pt x="3233551" y="0"/>
                </a:lnTo>
                <a:lnTo>
                  <a:pt x="3296534" y="69271"/>
                </a:lnTo>
                <a:cubicBezTo>
                  <a:pt x="4007060" y="929100"/>
                  <a:pt x="4446529" y="2116944"/>
                  <a:pt x="4446529" y="3429000"/>
                </a:cubicBezTo>
                <a:cubicBezTo>
                  <a:pt x="4446529" y="4741056"/>
                  <a:pt x="4007060" y="5928900"/>
                  <a:pt x="3296534" y="6788730"/>
                </a:cubicBezTo>
                <a:lnTo>
                  <a:pt x="3233551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64DC04D4-439E-48F0-AFEF-8E42BFAB8C4D}"/>
              </a:ext>
            </a:extLst>
          </p:cNvPr>
          <p:cNvSpPr txBox="1"/>
          <p:nvPr/>
        </p:nvSpPr>
        <p:spPr>
          <a:xfrm>
            <a:off x="481933" y="126476"/>
            <a:ext cx="6991241" cy="109621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ctr" fontAlgn="auto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lang="en-US" sz="2800" b="1" dirty="0">
                <a:ea typeface="+mj-ea"/>
                <a:cs typeface="+mj-cs"/>
              </a:rPr>
              <a:t>O PRESENTE E O FUTURO DA PREVIDÊNCIA NO SERVIÇO PÚBLICO REQUER</a:t>
            </a:r>
            <a:endParaRPr kumimoji="0" lang="en-US" sz="2800" b="1" i="0" u="none" strike="noStrike" cap="none" spc="0" normalizeH="0" baseline="0" noProof="0" dirty="0">
              <a:ln>
                <a:noFill/>
              </a:ln>
              <a:effectLst/>
              <a:uLnTx/>
              <a:uFillTx/>
              <a:ea typeface="+mj-ea"/>
              <a:cs typeface="+mj-cs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5D4142C-5077-457F-A6AD-3FECFDB396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662559" y="605790"/>
            <a:ext cx="73152" cy="548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A5F0580-5EE9-419F-96EE-B6529EF6E7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8244" y="2443480"/>
            <a:ext cx="333756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1971B00F-442E-4747-A2BF-0BEE4C1895EF}"/>
              </a:ext>
            </a:extLst>
          </p:cNvPr>
          <p:cNvSpPr txBox="1"/>
          <p:nvPr/>
        </p:nvSpPr>
        <p:spPr>
          <a:xfrm>
            <a:off x="371093" y="1524112"/>
            <a:ext cx="7374380" cy="507065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marL="285750" indent="-228600" algn="just" fontAlgn="base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57150" algn="just" fontAlgn="base">
              <a:lnSpc>
                <a:spcPct val="90000"/>
              </a:lnSpc>
              <a:spcAft>
                <a:spcPts val="600"/>
              </a:spcAft>
            </a:pPr>
            <a:r>
              <a:rPr lang="en-US" sz="2400" b="1" dirty="0"/>
              <a:t>PROFISSIONALIZAÇÃO, FORTALECIMENTO, SUSTENTABILIDADE. </a:t>
            </a:r>
            <a:r>
              <a:rPr lang="en-US" sz="2400" dirty="0"/>
              <a:t>Uma </a:t>
            </a:r>
            <a:r>
              <a:rPr lang="en-US" sz="2400" dirty="0" err="1"/>
              <a:t>previdência</a:t>
            </a:r>
            <a:r>
              <a:rPr lang="en-US" sz="2400" dirty="0"/>
              <a:t> que </a:t>
            </a:r>
            <a:r>
              <a:rPr lang="en-US" sz="2400" dirty="0" err="1"/>
              <a:t>garanta</a:t>
            </a:r>
            <a:r>
              <a:rPr lang="en-US" sz="2400" dirty="0"/>
              <a:t> </a:t>
            </a:r>
            <a:r>
              <a:rPr lang="en-US" sz="2400" dirty="0" err="1"/>
              <a:t>ao</a:t>
            </a:r>
            <a:r>
              <a:rPr lang="en-US" sz="2400" dirty="0"/>
              <a:t> </a:t>
            </a:r>
            <a:r>
              <a:rPr lang="en-US" sz="2400" dirty="0" err="1"/>
              <a:t>servidor</a:t>
            </a:r>
            <a:r>
              <a:rPr lang="en-US" sz="2400" dirty="0"/>
              <a:t> </a:t>
            </a:r>
            <a:r>
              <a:rPr lang="en-US" sz="2400" dirty="0" err="1"/>
              <a:t>público</a:t>
            </a:r>
            <a:r>
              <a:rPr lang="en-US" sz="2400" dirty="0"/>
              <a:t> </a:t>
            </a:r>
            <a:r>
              <a:rPr lang="en-US" sz="2400" b="1" dirty="0" err="1"/>
              <a:t>segurança</a:t>
            </a:r>
            <a:r>
              <a:rPr lang="en-US" sz="2400" b="1" dirty="0"/>
              <a:t> e </a:t>
            </a:r>
            <a:r>
              <a:rPr lang="en-US" sz="2400" b="1" dirty="0" err="1"/>
              <a:t>tranquilidade</a:t>
            </a:r>
            <a:r>
              <a:rPr lang="en-US" sz="2400" b="1" dirty="0"/>
              <a:t> </a:t>
            </a:r>
            <a:r>
              <a:rPr lang="en-US" sz="2400" dirty="0" err="1"/>
              <a:t>ao</a:t>
            </a:r>
            <a:r>
              <a:rPr lang="en-US" sz="2400" dirty="0"/>
              <a:t> </a:t>
            </a:r>
            <a:r>
              <a:rPr lang="en-US" sz="2400" dirty="0" err="1"/>
              <a:t>longo</a:t>
            </a:r>
            <a:r>
              <a:rPr lang="en-US" sz="2400" dirty="0"/>
              <a:t> de </a:t>
            </a:r>
            <a:r>
              <a:rPr lang="en-US" sz="2400" dirty="0" err="1"/>
              <a:t>sua</a:t>
            </a:r>
            <a:r>
              <a:rPr lang="en-US" sz="2400" dirty="0"/>
              <a:t> </a:t>
            </a:r>
            <a:r>
              <a:rPr lang="en-US" sz="2400" dirty="0" err="1"/>
              <a:t>vida</a:t>
            </a:r>
            <a:r>
              <a:rPr lang="en-US" sz="2400" dirty="0"/>
              <a:t>, </a:t>
            </a:r>
            <a:r>
              <a:rPr lang="en-US" sz="2400" dirty="0" err="1"/>
              <a:t>sem</a:t>
            </a:r>
            <a:r>
              <a:rPr lang="en-US" sz="2400" dirty="0"/>
              <a:t> </a:t>
            </a:r>
            <a:r>
              <a:rPr lang="en-US" sz="2400" dirty="0" err="1"/>
              <a:t>comprometer</a:t>
            </a:r>
            <a:r>
              <a:rPr lang="en-US" sz="2400" dirty="0"/>
              <a:t> o </a:t>
            </a:r>
            <a:r>
              <a:rPr lang="en-US" sz="2400" b="1" dirty="0" err="1"/>
              <a:t>orçamento</a:t>
            </a:r>
            <a:r>
              <a:rPr lang="en-US" sz="2400" b="1" dirty="0"/>
              <a:t> </a:t>
            </a:r>
            <a:r>
              <a:rPr lang="en-US" sz="2400" b="1" dirty="0" err="1"/>
              <a:t>público</a:t>
            </a:r>
            <a:r>
              <a:rPr lang="en-US" sz="2400" b="1" dirty="0"/>
              <a:t> </a:t>
            </a:r>
            <a:r>
              <a:rPr lang="en-US" sz="2400" dirty="0"/>
              <a:t>e a </a:t>
            </a:r>
            <a:r>
              <a:rPr lang="en-US" sz="2400" b="1" dirty="0" err="1"/>
              <a:t>capacidade</a:t>
            </a:r>
            <a:r>
              <a:rPr lang="en-US" sz="2400" b="1" dirty="0"/>
              <a:t> </a:t>
            </a:r>
            <a:r>
              <a:rPr lang="en-US" sz="2400" b="1" dirty="0" err="1"/>
              <a:t>estatal</a:t>
            </a:r>
            <a:r>
              <a:rPr lang="en-US" sz="2400" b="1" dirty="0"/>
              <a:t> </a:t>
            </a:r>
            <a:r>
              <a:rPr lang="en-US" sz="2400" dirty="0"/>
              <a:t>de </a:t>
            </a:r>
            <a:r>
              <a:rPr lang="en-US" sz="2400" dirty="0" err="1"/>
              <a:t>atender</a:t>
            </a:r>
            <a:r>
              <a:rPr lang="en-US" sz="2400" dirty="0"/>
              <a:t> as </a:t>
            </a:r>
            <a:r>
              <a:rPr lang="en-US" sz="2400" b="1" dirty="0" err="1"/>
              <a:t>políticas</a:t>
            </a:r>
            <a:r>
              <a:rPr lang="en-US" sz="2400" b="1" dirty="0"/>
              <a:t> </a:t>
            </a:r>
            <a:r>
              <a:rPr lang="en-US" sz="2400" b="1" dirty="0" err="1"/>
              <a:t>públicas</a:t>
            </a:r>
            <a:r>
              <a:rPr lang="en-US" sz="2400" b="1" dirty="0"/>
              <a:t> </a:t>
            </a:r>
            <a:r>
              <a:rPr lang="en-US" sz="2400" dirty="0"/>
              <a:t>de interesse do conjunto da </a:t>
            </a:r>
            <a:r>
              <a:rPr lang="en-US" sz="2400" b="1" dirty="0" err="1"/>
              <a:t>sociedade</a:t>
            </a:r>
            <a:r>
              <a:rPr lang="en-US" sz="2400" dirty="0"/>
              <a:t>.</a:t>
            </a:r>
          </a:p>
          <a:p>
            <a:pPr marL="57150" algn="just" fontAlgn="base">
              <a:lnSpc>
                <a:spcPct val="90000"/>
              </a:lnSpc>
              <a:spcAft>
                <a:spcPts val="600"/>
              </a:spcAft>
            </a:pPr>
            <a:endParaRPr lang="en-US" sz="2400" b="1" dirty="0"/>
          </a:p>
          <a:p>
            <a:pPr marL="57150" algn="just" fontAlgn="base">
              <a:lnSpc>
                <a:spcPct val="90000"/>
              </a:lnSpc>
              <a:spcAft>
                <a:spcPts val="600"/>
              </a:spcAft>
            </a:pPr>
            <a:r>
              <a:rPr lang="en-US" sz="2400" b="1" dirty="0"/>
              <a:t>Gestão </a:t>
            </a:r>
            <a:r>
              <a:rPr lang="en-US" sz="2400" b="1" dirty="0" err="1"/>
              <a:t>Gestão</a:t>
            </a:r>
            <a:r>
              <a:rPr lang="en-US" sz="2400" b="1" dirty="0"/>
              <a:t> </a:t>
            </a:r>
            <a:r>
              <a:rPr lang="en-US" sz="2400" b="1" dirty="0" err="1"/>
              <a:t>Previdenciária</a:t>
            </a:r>
            <a:r>
              <a:rPr lang="en-US" sz="2400" b="1" dirty="0"/>
              <a:t>. </a:t>
            </a:r>
            <a:r>
              <a:rPr lang="en-US" sz="2400" b="1" dirty="0" err="1"/>
              <a:t>Governança</a:t>
            </a:r>
            <a:r>
              <a:rPr lang="en-US" sz="2400" b="1" dirty="0"/>
              <a:t>. </a:t>
            </a:r>
            <a:r>
              <a:rPr lang="en-US" sz="2400" b="1" u="sng" dirty="0" err="1"/>
              <a:t>Regularidade</a:t>
            </a:r>
            <a:r>
              <a:rPr lang="en-US" sz="2400" b="1" u="sng" dirty="0"/>
              <a:t> </a:t>
            </a:r>
            <a:r>
              <a:rPr lang="en-US" sz="2400" b="1" u="sng" dirty="0" err="1"/>
              <a:t>Previdenciária</a:t>
            </a:r>
            <a:r>
              <a:rPr lang="en-US" sz="2400" b="1" dirty="0"/>
              <a:t>. </a:t>
            </a:r>
            <a:r>
              <a:rPr lang="en-US" sz="2400" b="1" dirty="0" err="1"/>
              <a:t>Conscientização</a:t>
            </a:r>
            <a:r>
              <a:rPr lang="en-US" sz="2400" b="1" dirty="0"/>
              <a:t> e </a:t>
            </a:r>
            <a:r>
              <a:rPr lang="en-US" sz="2400" b="1" dirty="0" err="1"/>
              <a:t>participação</a:t>
            </a:r>
            <a:r>
              <a:rPr lang="en-US" sz="2400" b="1" dirty="0"/>
              <a:t>!</a:t>
            </a:r>
          </a:p>
          <a:p>
            <a:pPr marL="57150" algn="just" fontAlgn="base">
              <a:lnSpc>
                <a:spcPct val="90000"/>
              </a:lnSpc>
              <a:spcAft>
                <a:spcPts val="600"/>
              </a:spcAft>
            </a:pPr>
            <a:endParaRPr lang="en-US" sz="2400" b="1" dirty="0"/>
          </a:p>
          <a:p>
            <a:pPr marL="57150" algn="just" fontAlgn="base">
              <a:lnSpc>
                <a:spcPct val="90000"/>
              </a:lnSpc>
              <a:spcAft>
                <a:spcPts val="600"/>
              </a:spcAft>
            </a:pPr>
            <a:r>
              <a:rPr lang="en-US" sz="2600" b="1" dirty="0">
                <a:highlight>
                  <a:srgbClr val="00FF00"/>
                </a:highlight>
              </a:rPr>
              <a:t>A </a:t>
            </a:r>
            <a:r>
              <a:rPr lang="en-US" sz="2600" b="1" dirty="0" err="1">
                <a:highlight>
                  <a:srgbClr val="00FF00"/>
                </a:highlight>
              </a:rPr>
              <a:t>motivação</a:t>
            </a:r>
            <a:r>
              <a:rPr lang="en-US" sz="2600" b="1" dirty="0">
                <a:highlight>
                  <a:srgbClr val="00FF00"/>
                </a:highlight>
              </a:rPr>
              <a:t> do gestor </a:t>
            </a:r>
            <a:r>
              <a:rPr lang="en-US" sz="2600" b="1" dirty="0" err="1">
                <a:highlight>
                  <a:srgbClr val="00FF00"/>
                </a:highlight>
              </a:rPr>
              <a:t>público</a:t>
            </a:r>
            <a:r>
              <a:rPr lang="en-US" sz="2600" b="1" dirty="0">
                <a:highlight>
                  <a:srgbClr val="00FF00"/>
                </a:highlight>
              </a:rPr>
              <a:t>: </a:t>
            </a:r>
            <a:r>
              <a:rPr lang="en-US" sz="2600" b="1" dirty="0" err="1">
                <a:highlight>
                  <a:srgbClr val="00FF00"/>
                </a:highlight>
              </a:rPr>
              <a:t>não</a:t>
            </a:r>
            <a:r>
              <a:rPr lang="en-US" sz="2600" b="1" dirty="0">
                <a:highlight>
                  <a:srgbClr val="00FF00"/>
                </a:highlight>
              </a:rPr>
              <a:t> </a:t>
            </a:r>
            <a:r>
              <a:rPr lang="en-US" sz="2600" b="1" dirty="0" err="1">
                <a:highlight>
                  <a:srgbClr val="00FF00"/>
                </a:highlight>
              </a:rPr>
              <a:t>perder</a:t>
            </a:r>
            <a:r>
              <a:rPr lang="en-US" sz="2600" b="1" dirty="0">
                <a:highlight>
                  <a:srgbClr val="00FF00"/>
                </a:highlight>
              </a:rPr>
              <a:t> o CRP!</a:t>
            </a:r>
            <a:endParaRPr lang="en-US" sz="2600" dirty="0">
              <a:highlight>
                <a:srgbClr val="00FF00"/>
              </a:highlight>
            </a:endParaRP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E21956CC-B31B-06BD-2550-E961C235CF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85513" y="70560"/>
            <a:ext cx="1172723" cy="540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39923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5" name="Rectangle 24">
            <a:extLst>
              <a:ext uri="{FF2B5EF4-FFF2-40B4-BE49-F238E27FC236}">
                <a16:creationId xmlns:a16="http://schemas.microsoft.com/office/drawing/2014/main" id="{69D47016-023F-44BD-981C-50E7A10A66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sketchy line">
            <a:extLst>
              <a:ext uri="{FF2B5EF4-FFF2-40B4-BE49-F238E27FC236}">
                <a16:creationId xmlns:a16="http://schemas.microsoft.com/office/drawing/2014/main" id="{6D8B37B0-0682-433E-BC8D-498C04ABD9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4471415" y="1412748"/>
            <a:ext cx="1554480" cy="18288"/>
          </a:xfrm>
          <a:custGeom>
            <a:avLst/>
            <a:gdLst>
              <a:gd name="connsiteX0" fmla="*/ 0 w 1554480"/>
              <a:gd name="connsiteY0" fmla="*/ 0 h 18288"/>
              <a:gd name="connsiteX1" fmla="*/ 549250 w 1554480"/>
              <a:gd name="connsiteY1" fmla="*/ 0 h 18288"/>
              <a:gd name="connsiteX2" fmla="*/ 1082954 w 1554480"/>
              <a:gd name="connsiteY2" fmla="*/ 0 h 18288"/>
              <a:gd name="connsiteX3" fmla="*/ 1554480 w 1554480"/>
              <a:gd name="connsiteY3" fmla="*/ 0 h 18288"/>
              <a:gd name="connsiteX4" fmla="*/ 1554480 w 1554480"/>
              <a:gd name="connsiteY4" fmla="*/ 18288 h 18288"/>
              <a:gd name="connsiteX5" fmla="*/ 1067410 w 1554480"/>
              <a:gd name="connsiteY5" fmla="*/ 18288 h 18288"/>
              <a:gd name="connsiteX6" fmla="*/ 549250 w 1554480"/>
              <a:gd name="connsiteY6" fmla="*/ 18288 h 18288"/>
              <a:gd name="connsiteX7" fmla="*/ 0 w 1554480"/>
              <a:gd name="connsiteY7" fmla="*/ 18288 h 18288"/>
              <a:gd name="connsiteX8" fmla="*/ 0 w 1554480"/>
              <a:gd name="connsiteY8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54480" h="18288" fill="none" extrusionOk="0">
                <a:moveTo>
                  <a:pt x="0" y="0"/>
                </a:moveTo>
                <a:cubicBezTo>
                  <a:pt x="114141" y="-19864"/>
                  <a:pt x="345055" y="-1657"/>
                  <a:pt x="549250" y="0"/>
                </a:cubicBezTo>
                <a:cubicBezTo>
                  <a:pt x="753445" y="1657"/>
                  <a:pt x="862292" y="-5674"/>
                  <a:pt x="1082954" y="0"/>
                </a:cubicBezTo>
                <a:cubicBezTo>
                  <a:pt x="1303616" y="5674"/>
                  <a:pt x="1363530" y="4537"/>
                  <a:pt x="1554480" y="0"/>
                </a:cubicBezTo>
                <a:cubicBezTo>
                  <a:pt x="1554963" y="7176"/>
                  <a:pt x="1553909" y="13682"/>
                  <a:pt x="1554480" y="18288"/>
                </a:cubicBezTo>
                <a:cubicBezTo>
                  <a:pt x="1338847" y="6127"/>
                  <a:pt x="1215066" y="37851"/>
                  <a:pt x="1067410" y="18288"/>
                </a:cubicBezTo>
                <a:cubicBezTo>
                  <a:pt x="919754" y="-1275"/>
                  <a:pt x="800465" y="3080"/>
                  <a:pt x="549250" y="18288"/>
                </a:cubicBezTo>
                <a:cubicBezTo>
                  <a:pt x="298035" y="33496"/>
                  <a:pt x="158868" y="22769"/>
                  <a:pt x="0" y="18288"/>
                </a:cubicBezTo>
                <a:cubicBezTo>
                  <a:pt x="-655" y="13237"/>
                  <a:pt x="709" y="4645"/>
                  <a:pt x="0" y="0"/>
                </a:cubicBezTo>
                <a:close/>
              </a:path>
              <a:path w="1554480" h="18288" stroke="0" extrusionOk="0">
                <a:moveTo>
                  <a:pt x="0" y="0"/>
                </a:moveTo>
                <a:cubicBezTo>
                  <a:pt x="249941" y="-58"/>
                  <a:pt x="367334" y="23448"/>
                  <a:pt x="502615" y="0"/>
                </a:cubicBezTo>
                <a:cubicBezTo>
                  <a:pt x="637897" y="-23448"/>
                  <a:pt x="813653" y="-20418"/>
                  <a:pt x="974141" y="0"/>
                </a:cubicBezTo>
                <a:cubicBezTo>
                  <a:pt x="1134629" y="20418"/>
                  <a:pt x="1268772" y="6288"/>
                  <a:pt x="1554480" y="0"/>
                </a:cubicBezTo>
                <a:cubicBezTo>
                  <a:pt x="1554917" y="7222"/>
                  <a:pt x="1555359" y="13299"/>
                  <a:pt x="1554480" y="18288"/>
                </a:cubicBezTo>
                <a:cubicBezTo>
                  <a:pt x="1336087" y="12172"/>
                  <a:pt x="1310024" y="19759"/>
                  <a:pt x="1067410" y="18288"/>
                </a:cubicBezTo>
                <a:cubicBezTo>
                  <a:pt x="824796" y="16818"/>
                  <a:pt x="787902" y="34647"/>
                  <a:pt x="518160" y="18288"/>
                </a:cubicBezTo>
                <a:cubicBezTo>
                  <a:pt x="248418" y="1930"/>
                  <a:pt x="133160" y="9205"/>
                  <a:pt x="0" y="18288"/>
                </a:cubicBezTo>
                <a:cubicBezTo>
                  <a:pt x="-643" y="9451"/>
                  <a:pt x="-340" y="7114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AB12137F-D5BB-1038-DAC5-3EDED4D7BF32}"/>
              </a:ext>
            </a:extLst>
          </p:cNvPr>
          <p:cNvSpPr txBox="1"/>
          <p:nvPr/>
        </p:nvSpPr>
        <p:spPr>
          <a:xfrm>
            <a:off x="5465188" y="249809"/>
            <a:ext cx="6291072" cy="19293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defRPr/>
            </a:pPr>
            <a:r>
              <a:rPr lang="en-US" sz="3200" b="1" dirty="0" err="1"/>
              <a:t>Obrigada</a:t>
            </a:r>
            <a:r>
              <a:rPr lang="en-US" sz="3200" b="1" dirty="0"/>
              <a:t>!</a:t>
            </a:r>
          </a:p>
          <a:p>
            <a:pPr indent="-228600" algn="ctr" fontAlgn="base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endParaRPr lang="en-US" dirty="0"/>
          </a:p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defRPr/>
            </a:pPr>
            <a:r>
              <a:rPr lang="en-US" sz="2000" dirty="0"/>
              <a:t>Departamento dos Regimes </a:t>
            </a:r>
            <a:r>
              <a:rPr lang="en-US" sz="2000" dirty="0" err="1"/>
              <a:t>Próprios</a:t>
            </a:r>
            <a:r>
              <a:rPr lang="en-US" sz="2000" dirty="0"/>
              <a:t> de </a:t>
            </a:r>
            <a:r>
              <a:rPr lang="en-US" sz="2000" dirty="0" err="1"/>
              <a:t>Previdência</a:t>
            </a:r>
            <a:r>
              <a:rPr lang="en-US" sz="2000" dirty="0"/>
              <a:t> Social</a:t>
            </a:r>
          </a:p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defRPr/>
            </a:pPr>
            <a:r>
              <a:rPr lang="en-US" sz="2000" dirty="0" err="1"/>
              <a:t>Secretaria</a:t>
            </a:r>
            <a:r>
              <a:rPr lang="en-US" sz="2000" dirty="0"/>
              <a:t> de Regime </a:t>
            </a:r>
            <a:r>
              <a:rPr lang="en-US" sz="2000" dirty="0" err="1"/>
              <a:t>Próprio</a:t>
            </a:r>
            <a:r>
              <a:rPr lang="en-US" sz="2000" dirty="0"/>
              <a:t> e </a:t>
            </a:r>
            <a:r>
              <a:rPr lang="en-US" sz="2000" dirty="0" err="1"/>
              <a:t>Complementar</a:t>
            </a:r>
            <a:endParaRPr lang="en-US" sz="2000" dirty="0"/>
          </a:p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defRPr/>
            </a:pPr>
            <a:r>
              <a:rPr lang="en-US" sz="2000" dirty="0" err="1"/>
              <a:t>Ministério</a:t>
            </a:r>
            <a:r>
              <a:rPr lang="en-US" sz="2000" dirty="0"/>
              <a:t> da </a:t>
            </a:r>
            <a:r>
              <a:rPr lang="en-US" sz="2000" dirty="0" err="1"/>
              <a:t>Previdência</a:t>
            </a:r>
            <a:r>
              <a:rPr lang="en-US" sz="2000" dirty="0"/>
              <a:t> Social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BB021258-6894-1913-9E22-CCA47772B2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972" y="2528157"/>
            <a:ext cx="4193270" cy="3390304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AB88B2A1-034E-C1FF-0283-8B99D907F4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3988" y="3179487"/>
            <a:ext cx="3998869" cy="3221313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5793BE7B-E4E2-38FF-3009-5C24326148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673" y="111129"/>
            <a:ext cx="1080860" cy="498471"/>
          </a:xfrm>
          <a:prstGeom prst="rect">
            <a:avLst/>
          </a:prstGeom>
        </p:spPr>
      </p:pic>
      <p:sp>
        <p:nvSpPr>
          <p:cNvPr id="2" name="CaixaDeTexto 1">
            <a:extLst>
              <a:ext uri="{FF2B5EF4-FFF2-40B4-BE49-F238E27FC236}">
                <a16:creationId xmlns:a16="http://schemas.microsoft.com/office/drawing/2014/main" id="{5BD9DFAE-7078-8FAA-F48C-909B3C956447}"/>
              </a:ext>
            </a:extLst>
          </p:cNvPr>
          <p:cNvSpPr txBox="1"/>
          <p:nvPr/>
        </p:nvSpPr>
        <p:spPr>
          <a:xfrm>
            <a:off x="5617588" y="2221580"/>
            <a:ext cx="6291072" cy="120034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defRPr/>
            </a:pPr>
            <a:r>
              <a:rPr lang="en-US" sz="2500" b="1" dirty="0" err="1"/>
              <a:t>Parabéns</a:t>
            </a:r>
            <a:r>
              <a:rPr lang="en-US" sz="2500" b="1" dirty="0"/>
              <a:t>, APEPREM!</a:t>
            </a:r>
          </a:p>
        </p:txBody>
      </p:sp>
    </p:spTree>
    <p:extLst>
      <p:ext uri="{BB962C8B-B14F-4D97-AF65-F5344CB8AC3E}">
        <p14:creationId xmlns:p14="http://schemas.microsoft.com/office/powerpoint/2010/main" val="1678352139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4500D8-C016-4FD0-B658-9D5D7E4294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>
            <a:extLst>
              <a:ext uri="{FF2B5EF4-FFF2-40B4-BE49-F238E27FC236}">
                <a16:creationId xmlns:a16="http://schemas.microsoft.com/office/drawing/2014/main" id="{A83EEAB2-5A27-F7C2-1A0B-51DEE2669578}"/>
              </a:ext>
            </a:extLst>
          </p:cNvPr>
          <p:cNvSpPr txBox="1">
            <a:spLocks/>
          </p:cNvSpPr>
          <p:nvPr/>
        </p:nvSpPr>
        <p:spPr>
          <a:xfrm>
            <a:off x="244799" y="377972"/>
            <a:ext cx="8110925" cy="6765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pt-BR" sz="4000" b="1" cap="all" dirty="0">
                <a:solidFill>
                  <a:schemeClr val="accent1">
                    <a:lumMod val="50000"/>
                  </a:schemeClr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regularidade previdenciária</a:t>
            </a:r>
            <a:endParaRPr lang="pt-BR" sz="4000" dirty="0">
              <a:solidFill>
                <a:schemeClr val="accent1">
                  <a:lumMod val="50000"/>
                </a:schemeClr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9" name="Conector reto 8">
            <a:extLst>
              <a:ext uri="{FF2B5EF4-FFF2-40B4-BE49-F238E27FC236}">
                <a16:creationId xmlns:a16="http://schemas.microsoft.com/office/drawing/2014/main" id="{3F59A728-3545-C41B-F2FD-73D6439B75D1}"/>
              </a:ext>
            </a:extLst>
          </p:cNvPr>
          <p:cNvCxnSpPr>
            <a:cxnSpLocks/>
          </p:cNvCxnSpPr>
          <p:nvPr/>
        </p:nvCxnSpPr>
        <p:spPr>
          <a:xfrm>
            <a:off x="0" y="973324"/>
            <a:ext cx="8576441" cy="0"/>
          </a:xfrm>
          <a:prstGeom prst="line">
            <a:avLst/>
          </a:prstGeom>
          <a:ln>
            <a:solidFill>
              <a:srgbClr val="005DB8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" name="Subtítulo 2">
            <a:extLst>
              <a:ext uri="{FF2B5EF4-FFF2-40B4-BE49-F238E27FC236}">
                <a16:creationId xmlns:a16="http://schemas.microsoft.com/office/drawing/2014/main" id="{0A6ACDA2-7A8F-B4D3-C548-1E7916523CC1}"/>
              </a:ext>
            </a:extLst>
          </p:cNvPr>
          <p:cNvSpPr txBox="1">
            <a:spLocks/>
          </p:cNvSpPr>
          <p:nvPr/>
        </p:nvSpPr>
        <p:spPr>
          <a:xfrm>
            <a:off x="518474" y="1479517"/>
            <a:ext cx="11010507" cy="46007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/>
            </a:pPr>
            <a:r>
              <a:rPr lang="pt-BR" b="1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Principais finalidades: </a:t>
            </a:r>
            <a:r>
              <a:rPr lang="pt-BR" b="1" dirty="0">
                <a:solidFill>
                  <a:prstClr val="black"/>
                </a:solidFill>
                <a:highlight>
                  <a:srgbClr val="00FF00"/>
                </a:highlight>
                <a:ea typeface="Calibri" panose="020F0502020204030204" pitchFamily="34" charset="0"/>
                <a:cs typeface="Times New Roman" panose="02020603050405020304" pitchFamily="18" charset="0"/>
              </a:rPr>
              <a:t>proteção</a:t>
            </a:r>
            <a:r>
              <a:rPr lang="pt-BR" b="1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dos segurados e beneficiários, </a:t>
            </a:r>
            <a:r>
              <a:rPr lang="pt-BR" b="1" dirty="0">
                <a:solidFill>
                  <a:prstClr val="black"/>
                </a:solidFill>
                <a:highlight>
                  <a:srgbClr val="00FF00"/>
                </a:highlight>
                <a:ea typeface="Calibri" panose="020F0502020204030204" pitchFamily="34" charset="0"/>
                <a:cs typeface="Times New Roman" panose="02020603050405020304" pitchFamily="18" charset="0"/>
              </a:rPr>
              <a:t>sustentabilidade</a:t>
            </a:r>
            <a:r>
              <a:rPr lang="pt-BR" b="1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do regime, </a:t>
            </a:r>
            <a:r>
              <a:rPr lang="pt-BR" b="1" dirty="0">
                <a:solidFill>
                  <a:prstClr val="black"/>
                </a:solidFill>
                <a:highlight>
                  <a:srgbClr val="00FF00"/>
                </a:highlight>
                <a:ea typeface="Calibri" panose="020F0502020204030204" pitchFamily="34" charset="0"/>
                <a:cs typeface="Times New Roman" panose="02020603050405020304" pitchFamily="18" charset="0"/>
              </a:rPr>
              <a:t>equilíbrio das contas públicas</a:t>
            </a:r>
            <a:r>
              <a:rPr lang="pt-BR" b="1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/>
            </a:pPr>
            <a:endParaRPr lang="pt-BR" sz="1800" b="1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None/>
              <a:defRPr/>
            </a:pPr>
            <a:r>
              <a:rPr lang="pt-BR" sz="2600" b="1" dirty="0">
                <a:solidFill>
                  <a:prstClr val="black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O Certificado de Regularidade Previdenciária - CRP tem por objetivo atestar que o </a:t>
            </a:r>
            <a:r>
              <a:rPr lang="pt-BR" sz="2600" b="1" dirty="0">
                <a:solidFill>
                  <a:prstClr val="black"/>
                </a:solidFill>
                <a:highlight>
                  <a:srgbClr val="C0C0C0"/>
                </a:highlight>
                <a:ea typeface="Times New Roman" panose="02020603050405020304" pitchFamily="18" charset="0"/>
                <a:cs typeface="Times New Roman" panose="02020603050405020304" pitchFamily="18" charset="0"/>
              </a:rPr>
              <a:t>ente cumpre as regras constitucionais e legais voltadas para a gestão do seu RPPS</a:t>
            </a:r>
            <a:r>
              <a:rPr lang="pt-BR" sz="2600" b="1" dirty="0">
                <a:solidFill>
                  <a:prstClr val="black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e tende a propiciar aos seus segurados e beneficiários uma </a:t>
            </a:r>
            <a:r>
              <a:rPr lang="pt-BR" sz="2600" b="1" dirty="0">
                <a:solidFill>
                  <a:prstClr val="black"/>
                </a:solidFill>
                <a:highlight>
                  <a:srgbClr val="C0C0C0"/>
                </a:highlight>
                <a:ea typeface="Times New Roman" panose="02020603050405020304" pitchFamily="18" charset="0"/>
                <a:cs typeface="Times New Roman" panose="02020603050405020304" pitchFamily="18" charset="0"/>
              </a:rPr>
              <a:t>gestão voltada à sustentabilidade </a:t>
            </a:r>
            <a:r>
              <a:rPr lang="pt-BR" sz="2600" b="1" dirty="0">
                <a:solidFill>
                  <a:prstClr val="black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do seu sistema previdenciário adotando </a:t>
            </a:r>
            <a:r>
              <a:rPr lang="pt-BR" sz="2600" b="1" dirty="0">
                <a:solidFill>
                  <a:prstClr val="black"/>
                </a:solidFill>
                <a:highlight>
                  <a:srgbClr val="C0C0C0"/>
                </a:highlight>
                <a:ea typeface="Times New Roman" panose="02020603050405020304" pitchFamily="18" charset="0"/>
                <a:cs typeface="Times New Roman" panose="02020603050405020304" pitchFamily="18" charset="0"/>
              </a:rPr>
              <a:t>boas práticas de gestão</a:t>
            </a:r>
            <a:r>
              <a:rPr lang="pt-BR" sz="1800" b="1" dirty="0">
                <a:solidFill>
                  <a:prstClr val="black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pt-BR" sz="1800" dirty="0"/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C0263298-41E3-938D-B68F-7E47399DC9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69296" y="192024"/>
            <a:ext cx="1500805" cy="692141"/>
          </a:xfrm>
          <a:prstGeom prst="rect">
            <a:avLst/>
          </a:prstGeom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7E947AC9-9B2D-8CC0-5EEE-7B7C036C145C}"/>
              </a:ext>
            </a:extLst>
          </p:cNvPr>
          <p:cNvSpPr txBox="1"/>
          <p:nvPr/>
        </p:nvSpPr>
        <p:spPr>
          <a:xfrm>
            <a:off x="3146757" y="6080288"/>
            <a:ext cx="39704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/>
              <a:t>22 CRITÉRIOS</a:t>
            </a:r>
          </a:p>
        </p:txBody>
      </p:sp>
    </p:spTree>
    <p:extLst>
      <p:ext uri="{BB962C8B-B14F-4D97-AF65-F5344CB8AC3E}">
        <p14:creationId xmlns:p14="http://schemas.microsoft.com/office/powerpoint/2010/main" val="39305442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94AD6CC-C4F8-88DA-0F9A-6B086E1B59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Imagem 20">
            <a:extLst>
              <a:ext uri="{FF2B5EF4-FFF2-40B4-BE49-F238E27FC236}">
                <a16:creationId xmlns:a16="http://schemas.microsoft.com/office/drawing/2014/main" id="{BBE91EFD-6CAC-77C6-60A4-5DF310AD57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811" y="192024"/>
            <a:ext cx="7969536" cy="4857511"/>
          </a:xfrm>
          <a:prstGeom prst="rect">
            <a:avLst/>
          </a:prstGeom>
        </p:spPr>
      </p:pic>
      <p:pic>
        <p:nvPicPr>
          <p:cNvPr id="14" name="Imagem 13">
            <a:extLst>
              <a:ext uri="{FF2B5EF4-FFF2-40B4-BE49-F238E27FC236}">
                <a16:creationId xmlns:a16="http://schemas.microsoft.com/office/drawing/2014/main" id="{A3AC27F3-E9EA-67F9-60FB-F07CD86614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42621" y="192024"/>
            <a:ext cx="1327480" cy="612207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91C4BC16-E401-9674-2A5B-303DEC225D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2631" y="2244054"/>
            <a:ext cx="6823431" cy="4314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3126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9EEDC30-0F16-66DC-CCC3-BAFC3AB955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F94FE903-1E05-04CE-7106-779C1350CA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9305" y="643466"/>
            <a:ext cx="10433390" cy="5571067"/>
          </a:xfrm>
          <a:prstGeom prst="rect">
            <a:avLst/>
          </a:prstGeom>
        </p:spPr>
      </p:pic>
      <p:pic>
        <p:nvPicPr>
          <p:cNvPr id="14" name="Imagem 13">
            <a:extLst>
              <a:ext uri="{FF2B5EF4-FFF2-40B4-BE49-F238E27FC236}">
                <a16:creationId xmlns:a16="http://schemas.microsoft.com/office/drawing/2014/main" id="{EB30230D-69E0-6595-EEC4-8759C01D59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42621" y="192024"/>
            <a:ext cx="1327480" cy="612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8423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EF4B37-F4D9-E9BA-BD94-BE169453EF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39B1673-AD37-620C-F2D7-6DD2B57F90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4438" y="926595"/>
            <a:ext cx="11638176" cy="5568473"/>
          </a:xfrm>
        </p:spPr>
        <p:txBody>
          <a:bodyPr>
            <a:noAutofit/>
          </a:bodyPr>
          <a:lstStyle/>
          <a:p>
            <a:pPr marL="0" indent="0" algn="just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pt-BR" sz="23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Lei nº 9.717, de 1998: </a:t>
            </a:r>
            <a:r>
              <a:rPr lang="pt-BR" sz="2300" dirty="0">
                <a:ea typeface="Times New Roman" panose="02020603050405020304" pitchFamily="18" charset="0"/>
                <a:cs typeface="Times New Roman" panose="02020603050405020304" pitchFamily="18" charset="0"/>
              </a:rPr>
              <a:t>Art. 7º O descumprimento do disposto nesta Lei pelo Estados, Distrito Federal e Município e pelos respectivos fundos, implicará...</a:t>
            </a:r>
            <a:r>
              <a:rPr lang="pt-BR" sz="2300" dirty="0">
                <a:highlight>
                  <a:srgbClr val="FFFF00"/>
                </a:highlight>
                <a:ea typeface="Times New Roman" panose="02020603050405020304" pitchFamily="18" charset="0"/>
                <a:cs typeface="Times New Roman" panose="02020603050405020304" pitchFamily="18" charset="0"/>
              </a:rPr>
              <a:t>suspensão das </a:t>
            </a:r>
            <a:r>
              <a:rPr lang="pt-BR" sz="2300" b="1" dirty="0">
                <a:highlight>
                  <a:srgbClr val="FFFF00"/>
                </a:highlight>
                <a:ea typeface="Times New Roman" panose="02020603050405020304" pitchFamily="18" charset="0"/>
                <a:cs typeface="Times New Roman" panose="02020603050405020304" pitchFamily="18" charset="0"/>
              </a:rPr>
              <a:t>transferências voluntárias de recursos</a:t>
            </a:r>
            <a:r>
              <a:rPr lang="pt-BR" sz="2300" dirty="0">
                <a:highlight>
                  <a:srgbClr val="FFFF00"/>
                </a:highlight>
                <a:ea typeface="Times New Roman" panose="02020603050405020304" pitchFamily="18" charset="0"/>
                <a:cs typeface="Times New Roman" panose="02020603050405020304" pitchFamily="18" charset="0"/>
              </a:rPr>
              <a:t>; impedimento para </a:t>
            </a:r>
            <a:r>
              <a:rPr lang="pt-BR" sz="2300" b="1" dirty="0">
                <a:highlight>
                  <a:srgbClr val="FFFF00"/>
                </a:highlight>
                <a:ea typeface="Times New Roman" panose="02020603050405020304" pitchFamily="18" charset="0"/>
                <a:cs typeface="Times New Roman" panose="02020603050405020304" pitchFamily="18" charset="0"/>
              </a:rPr>
              <a:t>celebrar acordos, contratos, convênios</a:t>
            </a:r>
            <a:r>
              <a:rPr lang="pt-BR" sz="2300" dirty="0">
                <a:highlight>
                  <a:srgbClr val="FFFF00"/>
                </a:highlight>
                <a:ea typeface="Times New Roman" panose="02020603050405020304" pitchFamily="18" charset="0"/>
                <a:cs typeface="Times New Roman" panose="02020603050405020304" pitchFamily="18" charset="0"/>
              </a:rPr>
              <a:t>, bem como receber </a:t>
            </a:r>
            <a:r>
              <a:rPr lang="pt-BR" sz="2300" b="1" dirty="0">
                <a:highlight>
                  <a:srgbClr val="FFFF00"/>
                </a:highlight>
                <a:ea typeface="Times New Roman" panose="02020603050405020304" pitchFamily="18" charset="0"/>
                <a:cs typeface="Times New Roman" panose="02020603050405020304" pitchFamily="18" charset="0"/>
              </a:rPr>
              <a:t>empréstimos, financiamentos, </a:t>
            </a:r>
            <a:r>
              <a:rPr lang="pt-BR" sz="2300" dirty="0">
                <a:highlight>
                  <a:srgbClr val="FFFF00"/>
                </a:highlight>
                <a:ea typeface="Times New Roman" panose="02020603050405020304" pitchFamily="18" charset="0"/>
                <a:cs typeface="Times New Roman" panose="02020603050405020304" pitchFamily="18" charset="0"/>
              </a:rPr>
              <a:t>avais e </a:t>
            </a:r>
            <a:r>
              <a:rPr lang="pt-BR" sz="2300" b="1" dirty="0">
                <a:highlight>
                  <a:srgbClr val="FFFF00"/>
                </a:highlight>
                <a:ea typeface="Times New Roman" panose="02020603050405020304" pitchFamily="18" charset="0"/>
                <a:cs typeface="Times New Roman" panose="02020603050405020304" pitchFamily="18" charset="0"/>
              </a:rPr>
              <a:t>subvenções </a:t>
            </a:r>
            <a:r>
              <a:rPr lang="pt-BR" sz="2300" dirty="0">
                <a:highlight>
                  <a:srgbClr val="FFFF00"/>
                </a:highlight>
                <a:ea typeface="Times New Roman" panose="02020603050405020304" pitchFamily="18" charset="0"/>
                <a:cs typeface="Times New Roman" panose="02020603050405020304" pitchFamily="18" charset="0"/>
              </a:rPr>
              <a:t>de órgãos ou entidades da União e suspensão de </a:t>
            </a:r>
            <a:r>
              <a:rPr lang="pt-BR" sz="2300" b="1" dirty="0">
                <a:highlight>
                  <a:srgbClr val="FFFF00"/>
                </a:highlight>
                <a:ea typeface="Times New Roman" panose="02020603050405020304" pitchFamily="18" charset="0"/>
                <a:cs typeface="Times New Roman" panose="02020603050405020304" pitchFamily="18" charset="0"/>
              </a:rPr>
              <a:t>empréstimos e financiamentos por instituições financeiras federais</a:t>
            </a:r>
            <a:r>
              <a:rPr lang="pt-BR" sz="2300" dirty="0"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0" indent="0"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2300" dirty="0">
                <a:ea typeface="Times New Roman" panose="02020603050405020304" pitchFamily="18" charset="0"/>
                <a:cs typeface="Times New Roman" panose="02020603050405020304" pitchFamily="18" charset="0"/>
              </a:rPr>
              <a:t>Exceção: Ações de </a:t>
            </a:r>
            <a:r>
              <a:rPr lang="pt-BR" sz="2300" b="1" u="sng" dirty="0">
                <a:highlight>
                  <a:srgbClr val="FFFF00"/>
                </a:highlight>
                <a:ea typeface="Times New Roman" panose="02020603050405020304" pitchFamily="18" charset="0"/>
                <a:cs typeface="Times New Roman" panose="02020603050405020304" pitchFamily="18" charset="0"/>
              </a:rPr>
              <a:t>educação, saúde e assistência social</a:t>
            </a:r>
            <a:r>
              <a:rPr lang="pt-BR" sz="2300" dirty="0">
                <a:ea typeface="Times New Roman" panose="02020603050405020304" pitchFamily="18" charset="0"/>
                <a:cs typeface="Times New Roman" panose="02020603050405020304" pitchFamily="18" charset="0"/>
              </a:rPr>
              <a:t> (art. 25, § 3º da LRF).</a:t>
            </a:r>
          </a:p>
          <a:p>
            <a:pPr marL="0" indent="0"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23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Decreto nº 3.788, de 2001: </a:t>
            </a:r>
            <a:r>
              <a:rPr lang="pt-BR" sz="2300" dirty="0">
                <a:ea typeface="Times New Roman" panose="02020603050405020304" pitchFamily="18" charset="0"/>
                <a:cs typeface="Times New Roman" panose="02020603050405020304" pitchFamily="18" charset="0"/>
              </a:rPr>
              <a:t>Instituiu o CRP como o instrumento de </a:t>
            </a:r>
            <a:r>
              <a:rPr lang="pt-BR" sz="23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implementação do art. 7º da Lei nº 9.717/1998</a:t>
            </a: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pt-BR" sz="2300" b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Lei nº 13.846, de 2019: </a:t>
            </a:r>
            <a:r>
              <a:rPr lang="pt-BR" sz="23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Incluiu a c</a:t>
            </a:r>
            <a:r>
              <a:rPr lang="pt-BR" sz="2300" b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ompetência fiscalizatória </a:t>
            </a:r>
            <a:r>
              <a:rPr lang="pt-BR" sz="23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e a </a:t>
            </a:r>
            <a:r>
              <a:rPr lang="pt-BR" sz="2300" b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previsão de emissão do CRP pela União</a:t>
            </a:r>
            <a:r>
              <a:rPr lang="pt-BR" sz="23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, como instrumento </a:t>
            </a:r>
            <a:r>
              <a:rPr lang="pt-BR" sz="2300" dirty="0">
                <a:ea typeface="Times New Roman" panose="02020603050405020304" pitchFamily="18" charset="0"/>
                <a:cs typeface="Times New Roman" panose="02020603050405020304" pitchFamily="18" charset="0"/>
              </a:rPr>
              <a:t>que</a:t>
            </a:r>
            <a:r>
              <a:rPr lang="pt-BR" sz="23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atesta o cumprimento, pelos entes federativos, dos critérios e exigências aplicáveis aos RPPS</a:t>
            </a:r>
            <a:r>
              <a:rPr lang="pt-BR" sz="2300" dirty="0">
                <a:ea typeface="Times New Roman" panose="02020603050405020304" pitchFamily="18" charset="0"/>
                <a:cs typeface="Times New Roman" panose="02020603050405020304" pitchFamily="18" charset="0"/>
              </a:rPr>
              <a:t> com a </a:t>
            </a:r>
            <a:r>
              <a:rPr lang="pt-BR" sz="2300" dirty="0">
                <a:highlight>
                  <a:srgbClr val="00FF00"/>
                </a:highlight>
                <a:ea typeface="Times New Roman" panose="02020603050405020304" pitchFamily="18" charset="0"/>
                <a:cs typeface="Times New Roman" panose="02020603050405020304" pitchFamily="18" charset="0"/>
              </a:rPr>
              <a:t>finalidade de se </a:t>
            </a:r>
            <a:r>
              <a:rPr lang="pt-BR" sz="2300" b="1" dirty="0">
                <a:highlight>
                  <a:srgbClr val="00FF00"/>
                </a:highlight>
                <a:ea typeface="Times New Roman" panose="02020603050405020304" pitchFamily="18" charset="0"/>
                <a:cs typeface="Times New Roman" panose="02020603050405020304" pitchFamily="18" charset="0"/>
              </a:rPr>
              <a:t>preservar o caráter contributivo e solidário e o equilíbrio financeiro e atuarial</a:t>
            </a:r>
            <a:r>
              <a:rPr lang="pt-BR" sz="23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pt-BR" sz="23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None/>
            </a:pPr>
            <a:endParaRPr lang="pt-BR" sz="2200" dirty="0"/>
          </a:p>
          <a:p>
            <a:pPr algn="just">
              <a:buNone/>
            </a:pPr>
            <a:endParaRPr lang="pt-BR" sz="2200" dirty="0"/>
          </a:p>
        </p:txBody>
      </p:sp>
      <p:cxnSp>
        <p:nvCxnSpPr>
          <p:cNvPr id="9" name="Conector reto 8">
            <a:extLst>
              <a:ext uri="{FF2B5EF4-FFF2-40B4-BE49-F238E27FC236}">
                <a16:creationId xmlns:a16="http://schemas.microsoft.com/office/drawing/2014/main" id="{523944AF-916B-D590-0D2D-5C9AAA365B88}"/>
              </a:ext>
            </a:extLst>
          </p:cNvPr>
          <p:cNvCxnSpPr>
            <a:cxnSpLocks/>
          </p:cNvCxnSpPr>
          <p:nvPr/>
        </p:nvCxnSpPr>
        <p:spPr>
          <a:xfrm>
            <a:off x="0" y="929998"/>
            <a:ext cx="7707606" cy="0"/>
          </a:xfrm>
          <a:prstGeom prst="line">
            <a:avLst/>
          </a:prstGeom>
          <a:ln>
            <a:solidFill>
              <a:srgbClr val="005DB8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" name="Título 1">
            <a:extLst>
              <a:ext uri="{FF2B5EF4-FFF2-40B4-BE49-F238E27FC236}">
                <a16:creationId xmlns:a16="http://schemas.microsoft.com/office/drawing/2014/main" id="{0939564D-7978-062B-EAA7-CFF6B5107B67}"/>
              </a:ext>
            </a:extLst>
          </p:cNvPr>
          <p:cNvSpPr txBox="1">
            <a:spLocks/>
          </p:cNvSpPr>
          <p:nvPr/>
        </p:nvSpPr>
        <p:spPr>
          <a:xfrm>
            <a:off x="-1" y="199010"/>
            <a:ext cx="9511646" cy="6765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</a:pPr>
            <a:r>
              <a:rPr lang="pt-BR" sz="2800" b="1" dirty="0">
                <a:solidFill>
                  <a:schemeClr val="accent1">
                    <a:lumMod val="50000"/>
                  </a:scheme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MARCO NORMATIVO E AS CONSEQUÊNCIAS </a:t>
            </a: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ECAE882C-42AA-C100-E5DD-B288597A0D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14285" y="192024"/>
            <a:ext cx="1255816" cy="579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9536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FCDF19-E2F7-338F-B35D-388CDBDE26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805A76A-DF7E-6A1A-1814-43436C3A3A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9320" y="1179831"/>
            <a:ext cx="11133360" cy="4044460"/>
          </a:xfrm>
        </p:spPr>
        <p:txBody>
          <a:bodyPr>
            <a:noAutofit/>
          </a:bodyPr>
          <a:lstStyle/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pt-BR" sz="22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EC nº 103/2019: </a:t>
            </a:r>
            <a:r>
              <a:rPr lang="pt-BR" sz="22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Art. 9º recepcionou expressamente a Lei nº 9.717/1998, até que sobrevenha a Lei Complementar, prevista no § 22 do art. 40 da CF, que estabelecerá normas gerais de organização, funcionamento e de responsabilidade na gestão dos RPPS. Enfatizou que a efetividade do controle externo depende da possibilidade de aplicação de sanções pelo descumprimento.</a:t>
            </a: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r>
              <a:rPr lang="pt-BR" sz="2200" dirty="0">
                <a:ea typeface="Times New Roman" panose="02020603050405020304" pitchFamily="18" charset="0"/>
                <a:cs typeface="Times New Roman" panose="02020603050405020304" pitchFamily="18" charset="0"/>
              </a:rPr>
              <a:t>As sanções, antes previstas somente no art. 7º da Lei nº 9.717/1998, foram inseridas em norma constitucional orçamentária no </a:t>
            </a:r>
            <a:r>
              <a:rPr lang="pt-BR" sz="2200" dirty="0">
                <a:highlight>
                  <a:srgbClr val="00FF00"/>
                </a:highlight>
                <a:ea typeface="Times New Roman" panose="02020603050405020304" pitchFamily="18" charset="0"/>
                <a:cs typeface="Times New Roman" panose="02020603050405020304" pitchFamily="18" charset="0"/>
              </a:rPr>
              <a:t>art. 167, XIII da CF</a:t>
            </a:r>
            <a:r>
              <a:rPr lang="pt-BR" sz="2200" dirty="0">
                <a:ea typeface="Times New Roman" panose="02020603050405020304" pitchFamily="18" charset="0"/>
                <a:cs typeface="Times New Roman" panose="02020603050405020304" pitchFamily="18" charset="0"/>
              </a:rPr>
              <a:t>, ocorrendo a expressa </a:t>
            </a:r>
            <a:r>
              <a:rPr lang="pt-BR" sz="2200" b="1" dirty="0">
                <a:highlight>
                  <a:srgbClr val="00FF00"/>
                </a:highlight>
                <a:ea typeface="Times New Roman" panose="02020603050405020304" pitchFamily="18" charset="0"/>
                <a:cs typeface="Times New Roman" panose="02020603050405020304" pitchFamily="18" charset="0"/>
              </a:rPr>
              <a:t>constitucionalização do fundamento do CRP</a:t>
            </a:r>
            <a:r>
              <a:rPr lang="pt-BR" sz="2200" dirty="0"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pt-BR" sz="22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kumimoji="0" lang="pt-BR" sz="22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endParaRPr lang="pt-BR" sz="22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pt-BR" sz="22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None/>
            </a:pPr>
            <a:endParaRPr lang="pt-BR" sz="2200" dirty="0"/>
          </a:p>
          <a:p>
            <a:pPr algn="just">
              <a:buNone/>
            </a:pPr>
            <a:endParaRPr lang="pt-BR" sz="2200" dirty="0"/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B22030CD-5742-7352-C5EF-58FD77E740AA}"/>
              </a:ext>
            </a:extLst>
          </p:cNvPr>
          <p:cNvSpPr txBox="1">
            <a:spLocks/>
          </p:cNvSpPr>
          <p:nvPr/>
        </p:nvSpPr>
        <p:spPr>
          <a:xfrm>
            <a:off x="529320" y="234105"/>
            <a:ext cx="7294927" cy="6765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pt-BR" sz="2800" b="1" dirty="0">
                <a:solidFill>
                  <a:schemeClr val="accent1">
                    <a:lumMod val="50000"/>
                  </a:scheme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FORTALECIMENTO DO MARCO NORMATIVO</a:t>
            </a:r>
            <a:endParaRPr lang="pt-BR" sz="2800" b="1" dirty="0">
              <a:solidFill>
                <a:schemeClr val="accent1">
                  <a:lumMod val="50000"/>
                </a:schemeClr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9" name="Conector reto 8">
            <a:extLst>
              <a:ext uri="{FF2B5EF4-FFF2-40B4-BE49-F238E27FC236}">
                <a16:creationId xmlns:a16="http://schemas.microsoft.com/office/drawing/2014/main" id="{8D61CAE1-5886-D052-A728-B209312DD4B0}"/>
              </a:ext>
            </a:extLst>
          </p:cNvPr>
          <p:cNvCxnSpPr>
            <a:cxnSpLocks/>
          </p:cNvCxnSpPr>
          <p:nvPr/>
        </p:nvCxnSpPr>
        <p:spPr>
          <a:xfrm>
            <a:off x="-60960" y="910685"/>
            <a:ext cx="6779172" cy="0"/>
          </a:xfrm>
          <a:prstGeom prst="line">
            <a:avLst/>
          </a:prstGeom>
          <a:ln>
            <a:solidFill>
              <a:srgbClr val="005DB8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Imagem 1">
            <a:extLst>
              <a:ext uri="{FF2B5EF4-FFF2-40B4-BE49-F238E27FC236}">
                <a16:creationId xmlns:a16="http://schemas.microsoft.com/office/drawing/2014/main" id="{C1B2E9A9-33F5-36F9-29A2-3FF909BE85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69296" y="192024"/>
            <a:ext cx="1500805" cy="692141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3AEBC783-B86B-EAC3-C1D2-9F8789B8BF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9320" y="4818467"/>
            <a:ext cx="2060335" cy="405824"/>
          </a:xfrm>
          <a:prstGeom prst="rect">
            <a:avLst/>
          </a:prstGeom>
        </p:spPr>
      </p:pic>
      <p:pic>
        <p:nvPicPr>
          <p:cNvPr id="11" name="Imagem 10">
            <a:extLst>
              <a:ext uri="{FF2B5EF4-FFF2-40B4-BE49-F238E27FC236}">
                <a16:creationId xmlns:a16="http://schemas.microsoft.com/office/drawing/2014/main" id="{E85B5923-72B7-4B9E-C8A8-653F42E7D5A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06210" y="4802777"/>
            <a:ext cx="7744042" cy="1620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8512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910C95-8963-18E3-CF67-3BE810DC99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1DDB4C6-FB2F-6AE5-38C3-5C2D894FD4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9320" y="1142532"/>
            <a:ext cx="11133360" cy="5258267"/>
          </a:xfrm>
          <a:blipFill dpi="0" rotWithShape="1">
            <a:blip r:embed="rId3">
              <a:alphaModFix amt="28000"/>
            </a:blip>
            <a:srcRect/>
            <a:stretch>
              <a:fillRect/>
            </a:stretch>
          </a:blipFill>
        </p:spPr>
        <p:txBody>
          <a:bodyPr>
            <a:noAutofit/>
          </a:bodyPr>
          <a:lstStyle/>
          <a:p>
            <a:pPr marL="0" indent="0"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2400" b="1" dirty="0">
                <a:solidFill>
                  <a:schemeClr val="accent1">
                    <a:lumMod val="50000"/>
                  </a:schemeClr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Tema 968 do Supremo Tribunal Federal – RE 1.007.271/PE</a:t>
            </a:r>
          </a:p>
          <a:p>
            <a:pPr marL="0" indent="0"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pt-BR" sz="1100" b="1" dirty="0">
              <a:solidFill>
                <a:schemeClr val="accent1">
                  <a:lumMod val="50000"/>
                </a:schemeClr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22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Competência legislativa da União para dispor sobre NORMAS GERAIS em matéria previdenciária no que diz respeito ao descumprimento da Lei 9.717/1998 e do Decreto 3.778/2001 pelos demais entes federados.  </a:t>
            </a:r>
          </a:p>
          <a:p>
            <a:pPr marL="0" indent="0"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2200" dirty="0">
                <a:ea typeface="Times New Roman" panose="02020603050405020304" pitchFamily="18" charset="0"/>
                <a:cs typeface="Times New Roman" panose="02020603050405020304" pitchFamily="18" charset="0"/>
              </a:rPr>
              <a:t>Discussão sobre a competência legislativa da União X A autonomia dos entes federativos. </a:t>
            </a:r>
          </a:p>
          <a:p>
            <a:pPr marL="0" indent="0"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sz="2200" dirty="0">
                <a:ea typeface="Times New Roman" panose="02020603050405020304" pitchFamily="18" charset="0"/>
                <a:cs typeface="Times New Roman" panose="02020603050405020304" pitchFamily="18" charset="0"/>
              </a:rPr>
              <a:t>Art. 24, XII e §§ 1º e 2º da Constituição: competência concorrente em matéria previdenciária.</a:t>
            </a:r>
          </a:p>
          <a:p>
            <a:pPr marL="0" indent="0"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pt-BR" dirty="0">
                <a:highlight>
                  <a:srgbClr val="FFFF00"/>
                </a:highlight>
                <a:ea typeface="Times New Roman" panose="02020603050405020304" pitchFamily="18" charset="0"/>
                <a:cs typeface="Times New Roman" panose="02020603050405020304" pitchFamily="18" charset="0"/>
              </a:rPr>
              <a:t>STF concluiu julgamento pela constitucionalidade da previsão, em lei federal, de </a:t>
            </a:r>
            <a:r>
              <a:rPr lang="pt-BR" b="1" dirty="0">
                <a:highlight>
                  <a:srgbClr val="FFFF00"/>
                </a:highlight>
                <a:ea typeface="Times New Roman" panose="02020603050405020304" pitchFamily="18" charset="0"/>
                <a:cs typeface="Times New Roman" panose="02020603050405020304" pitchFamily="18" charset="0"/>
              </a:rPr>
              <a:t>medidas sancionatórias </a:t>
            </a:r>
            <a:r>
              <a:rPr lang="pt-BR" dirty="0">
                <a:highlight>
                  <a:srgbClr val="FFFF00"/>
                </a:highlight>
                <a:ea typeface="Times New Roman" panose="02020603050405020304" pitchFamily="18" charset="0"/>
                <a:cs typeface="Times New Roman" panose="02020603050405020304" pitchFamily="18" charset="0"/>
              </a:rPr>
              <a:t>ao ente federativo que </a:t>
            </a:r>
            <a:r>
              <a:rPr lang="pt-BR" b="1" dirty="0">
                <a:highlight>
                  <a:srgbClr val="FFFF00"/>
                </a:highlight>
                <a:ea typeface="Times New Roman" panose="02020603050405020304" pitchFamily="18" charset="0"/>
                <a:cs typeface="Times New Roman" panose="02020603050405020304" pitchFamily="18" charset="0"/>
              </a:rPr>
              <a:t>descumprir os critérios e exigências</a:t>
            </a:r>
            <a:r>
              <a:rPr lang="pt-BR" dirty="0">
                <a:highlight>
                  <a:srgbClr val="FFFF00"/>
                </a:highlight>
                <a:ea typeface="Times New Roman" panose="02020603050405020304" pitchFamily="18" charset="0"/>
                <a:cs typeface="Times New Roman" panose="02020603050405020304" pitchFamily="18" charset="0"/>
              </a:rPr>
              <a:t> aplicáveis aos regimes próprios de previdência social</a:t>
            </a:r>
            <a:r>
              <a:rPr lang="pt-BR" sz="2200" dirty="0">
                <a:highlight>
                  <a:srgbClr val="FFFF00"/>
                </a:highlight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endParaRPr kumimoji="0" lang="pt-BR" sz="22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spcAft>
                <a:spcPts val="1000"/>
              </a:spcAft>
              <a:buNone/>
            </a:pPr>
            <a:endParaRPr lang="pt-BR" sz="22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pt-BR" sz="22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None/>
            </a:pPr>
            <a:endParaRPr lang="pt-BR" sz="2200" dirty="0"/>
          </a:p>
          <a:p>
            <a:pPr algn="just">
              <a:buNone/>
            </a:pPr>
            <a:endParaRPr lang="pt-BR" sz="2200" dirty="0"/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D9EE085A-966C-5AAF-8E2C-9484392F6844}"/>
              </a:ext>
            </a:extLst>
          </p:cNvPr>
          <p:cNvSpPr txBox="1">
            <a:spLocks/>
          </p:cNvSpPr>
          <p:nvPr/>
        </p:nvSpPr>
        <p:spPr>
          <a:xfrm>
            <a:off x="244799" y="237788"/>
            <a:ext cx="6666607" cy="6765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pt-BR" sz="2800" b="1" cap="all" dirty="0">
                <a:solidFill>
                  <a:schemeClr val="accent1">
                    <a:lumMod val="50000"/>
                  </a:schemeClr>
                </a:solidFill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A judicialização do CRP</a:t>
            </a:r>
            <a:endParaRPr lang="pt-BR" sz="2800" dirty="0">
              <a:solidFill>
                <a:schemeClr val="accent1">
                  <a:lumMod val="50000"/>
                </a:schemeClr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9" name="Conector reto 8">
            <a:extLst>
              <a:ext uri="{FF2B5EF4-FFF2-40B4-BE49-F238E27FC236}">
                <a16:creationId xmlns:a16="http://schemas.microsoft.com/office/drawing/2014/main" id="{C546A3AD-346C-5ADE-B8E0-6513227F9403}"/>
              </a:ext>
            </a:extLst>
          </p:cNvPr>
          <p:cNvCxnSpPr>
            <a:cxnSpLocks/>
          </p:cNvCxnSpPr>
          <p:nvPr/>
        </p:nvCxnSpPr>
        <p:spPr>
          <a:xfrm>
            <a:off x="0" y="973324"/>
            <a:ext cx="7684477" cy="0"/>
          </a:xfrm>
          <a:prstGeom prst="line">
            <a:avLst/>
          </a:prstGeom>
          <a:ln>
            <a:solidFill>
              <a:srgbClr val="005DB8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" name="Imagem 1">
            <a:extLst>
              <a:ext uri="{FF2B5EF4-FFF2-40B4-BE49-F238E27FC236}">
                <a16:creationId xmlns:a16="http://schemas.microsoft.com/office/drawing/2014/main" id="{A9EFF3B6-5535-5819-2000-38EDA93CA1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37130" y="192024"/>
            <a:ext cx="1132971" cy="522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7461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BC3561-470F-8F36-709D-A25E1FFEF2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79B946B3-91B8-9AB7-3457-6C99203D6E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4799" y="839072"/>
            <a:ext cx="11351623" cy="5253541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pt-BR" sz="2400" b="0" i="0" u="none" strike="noStrike" baseline="0" dirty="0">
              <a:solidFill>
                <a:srgbClr val="000000"/>
              </a:solidFill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pt-BR" sz="2400" dirty="0"/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pt-BR" sz="3000" dirty="0"/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pt-BR" sz="3000" dirty="0"/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pt-BR" sz="3000" dirty="0"/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A7F0C0DA-4DC5-8221-552F-082F396140EB}"/>
              </a:ext>
            </a:extLst>
          </p:cNvPr>
          <p:cNvSpPr txBox="1">
            <a:spLocks/>
          </p:cNvSpPr>
          <p:nvPr/>
        </p:nvSpPr>
        <p:spPr>
          <a:xfrm>
            <a:off x="292900" y="206380"/>
            <a:ext cx="9708939" cy="5451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15000"/>
              </a:lnSpc>
              <a:spcAft>
                <a:spcPts val="600"/>
              </a:spcAft>
            </a:pPr>
            <a:r>
              <a:rPr lang="pt-BR" sz="2400" b="1" cap="all" dirty="0">
                <a:solidFill>
                  <a:schemeClr val="accent1">
                    <a:lumMod val="50000"/>
                  </a:schemeClr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Efeitos pr</a:t>
            </a:r>
            <a:r>
              <a:rPr lang="pt-BR" sz="2400" b="1" cap="all" dirty="0">
                <a:solidFill>
                  <a:schemeClr val="accent1">
                    <a:lumMod val="50000"/>
                  </a:schemeClr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áticos da decisão. </a:t>
            </a:r>
            <a:r>
              <a:rPr lang="pt-BR" sz="24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CRP: Custo de não ter × Valor de manter</a:t>
            </a:r>
            <a:endParaRPr lang="pt-BR" sz="2400" dirty="0">
              <a:solidFill>
                <a:schemeClr val="accent1">
                  <a:lumMod val="50000"/>
                </a:schemeClr>
              </a:solidFill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600"/>
              </a:spcAft>
            </a:pPr>
            <a:endParaRPr lang="pt-BR" sz="2400" dirty="0">
              <a:solidFill>
                <a:schemeClr val="accent1">
                  <a:lumMod val="50000"/>
                </a:schemeClr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9" name="Conector reto 8">
            <a:extLst>
              <a:ext uri="{FF2B5EF4-FFF2-40B4-BE49-F238E27FC236}">
                <a16:creationId xmlns:a16="http://schemas.microsoft.com/office/drawing/2014/main" id="{8ED2DE56-B80E-C776-3168-B0E380BED2EB}"/>
              </a:ext>
            </a:extLst>
          </p:cNvPr>
          <p:cNvCxnSpPr>
            <a:cxnSpLocks/>
          </p:cNvCxnSpPr>
          <p:nvPr/>
        </p:nvCxnSpPr>
        <p:spPr>
          <a:xfrm>
            <a:off x="0" y="795310"/>
            <a:ext cx="7156938" cy="0"/>
          </a:xfrm>
          <a:prstGeom prst="line">
            <a:avLst/>
          </a:prstGeom>
          <a:ln>
            <a:solidFill>
              <a:srgbClr val="005DB8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4" name="Imagem 3">
            <a:extLst>
              <a:ext uri="{FF2B5EF4-FFF2-40B4-BE49-F238E27FC236}">
                <a16:creationId xmlns:a16="http://schemas.microsoft.com/office/drawing/2014/main" id="{705B5BA9-25BA-C400-18C5-E2617D3B24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155" y="1113980"/>
            <a:ext cx="4834563" cy="4469690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890F0948-3B2A-00C3-E90C-66A59F2DDF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40165" y="1113980"/>
            <a:ext cx="4834563" cy="4402366"/>
          </a:xfrm>
          <a:prstGeom prst="rect">
            <a:avLst/>
          </a:prstGeom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278FA118-8B90-65F0-844E-3630E096BE3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69884" y="192025"/>
            <a:ext cx="900217" cy="415162"/>
          </a:xfrm>
          <a:prstGeom prst="rect">
            <a:avLst/>
          </a:prstGeom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id="{9A26D57B-1FBC-3E96-F309-283E41FFB5ED}"/>
              </a:ext>
            </a:extLst>
          </p:cNvPr>
          <p:cNvSpPr txBox="1"/>
          <p:nvPr/>
        </p:nvSpPr>
        <p:spPr>
          <a:xfrm>
            <a:off x="-1" y="5989865"/>
            <a:ext cx="12019175" cy="4588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pt-BR" sz="2200" dirty="0">
                <a:highlight>
                  <a:srgbClr val="FFFF00"/>
                </a:highlight>
              </a:rPr>
              <a:t>Seu Município/Estado já teve convênio parado, transferência voluntária dificultada por falta do CRP?</a:t>
            </a:r>
          </a:p>
        </p:txBody>
      </p:sp>
    </p:spTree>
    <p:extLst>
      <p:ext uri="{BB962C8B-B14F-4D97-AF65-F5344CB8AC3E}">
        <p14:creationId xmlns:p14="http://schemas.microsoft.com/office/powerpoint/2010/main" val="16681945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1E39CB5-EB04-AC62-02C1-4326ADAB45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9" name="Rectangle 28">
            <a:extLst>
              <a:ext uri="{FF2B5EF4-FFF2-40B4-BE49-F238E27FC236}">
                <a16:creationId xmlns:a16="http://schemas.microsoft.com/office/drawing/2014/main" id="{777A147A-9ED8-46B4-8660-1B3C2AA880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7CE8155E-F737-DB83-D5DC-A4170EB0B454}"/>
              </a:ext>
            </a:extLst>
          </p:cNvPr>
          <p:cNvSpPr txBox="1">
            <a:spLocks/>
          </p:cNvSpPr>
          <p:nvPr/>
        </p:nvSpPr>
        <p:spPr>
          <a:xfrm>
            <a:off x="293511" y="548640"/>
            <a:ext cx="4130309" cy="54315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Aft>
                <a:spcPts val="600"/>
              </a:spcAft>
            </a:pPr>
            <a:r>
              <a:rPr lang="en-US" sz="5400" b="1" kern="1200" cap="all" dirty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DO MARCO LEGAL À GESTÃO RESPONSÁVEL</a:t>
            </a:r>
            <a:endParaRPr lang="en-US" sz="54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  <a:p>
            <a:pPr>
              <a:spcAft>
                <a:spcPts val="600"/>
              </a:spcAft>
            </a:pPr>
            <a:endParaRPr lang="en-US" sz="5400" kern="1200" dirty="0">
              <a:solidFill>
                <a:schemeClr val="tx1"/>
              </a:solidFill>
              <a:effectLst/>
              <a:latin typeface="+mj-lt"/>
              <a:ea typeface="+mj-ea"/>
              <a:cs typeface="+mj-cs"/>
            </a:endParaRPr>
          </a:p>
        </p:txBody>
      </p:sp>
      <p:sp>
        <p:nvSpPr>
          <p:cNvPr id="31" name="sketch line">
            <a:extLst>
              <a:ext uri="{FF2B5EF4-FFF2-40B4-BE49-F238E27FC236}">
                <a16:creationId xmlns:a16="http://schemas.microsoft.com/office/drawing/2014/main" id="{5D6C15A0-C087-4593-8414-2B4EC1CDC3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2543983" y="3258715"/>
            <a:ext cx="4480560" cy="18288"/>
          </a:xfrm>
          <a:custGeom>
            <a:avLst/>
            <a:gdLst>
              <a:gd name="connsiteX0" fmla="*/ 0 w 4480560"/>
              <a:gd name="connsiteY0" fmla="*/ 0 h 18288"/>
              <a:gd name="connsiteX1" fmla="*/ 595274 w 4480560"/>
              <a:gd name="connsiteY1" fmla="*/ 0 h 18288"/>
              <a:gd name="connsiteX2" fmla="*/ 1100938 w 4480560"/>
              <a:gd name="connsiteY2" fmla="*/ 0 h 18288"/>
              <a:gd name="connsiteX3" fmla="*/ 1651406 w 4480560"/>
              <a:gd name="connsiteY3" fmla="*/ 0 h 18288"/>
              <a:gd name="connsiteX4" fmla="*/ 2336292 w 4480560"/>
              <a:gd name="connsiteY4" fmla="*/ 0 h 18288"/>
              <a:gd name="connsiteX5" fmla="*/ 2931566 w 4480560"/>
              <a:gd name="connsiteY5" fmla="*/ 0 h 18288"/>
              <a:gd name="connsiteX6" fmla="*/ 3482035 w 4480560"/>
              <a:gd name="connsiteY6" fmla="*/ 0 h 18288"/>
              <a:gd name="connsiteX7" fmla="*/ 4480560 w 4480560"/>
              <a:gd name="connsiteY7" fmla="*/ 0 h 18288"/>
              <a:gd name="connsiteX8" fmla="*/ 4480560 w 4480560"/>
              <a:gd name="connsiteY8" fmla="*/ 18288 h 18288"/>
              <a:gd name="connsiteX9" fmla="*/ 3840480 w 4480560"/>
              <a:gd name="connsiteY9" fmla="*/ 18288 h 18288"/>
              <a:gd name="connsiteX10" fmla="*/ 3290011 w 4480560"/>
              <a:gd name="connsiteY10" fmla="*/ 18288 h 18288"/>
              <a:gd name="connsiteX11" fmla="*/ 2560320 w 4480560"/>
              <a:gd name="connsiteY11" fmla="*/ 18288 h 18288"/>
              <a:gd name="connsiteX12" fmla="*/ 1965046 w 4480560"/>
              <a:gd name="connsiteY12" fmla="*/ 18288 h 18288"/>
              <a:gd name="connsiteX13" fmla="*/ 1459382 w 4480560"/>
              <a:gd name="connsiteY13" fmla="*/ 18288 h 18288"/>
              <a:gd name="connsiteX14" fmla="*/ 774497 w 4480560"/>
              <a:gd name="connsiteY14" fmla="*/ 18288 h 18288"/>
              <a:gd name="connsiteX15" fmla="*/ 0 w 4480560"/>
              <a:gd name="connsiteY15" fmla="*/ 18288 h 18288"/>
              <a:gd name="connsiteX16" fmla="*/ 0 w 4480560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480560" h="18288" fill="none" extrusionOk="0">
                <a:moveTo>
                  <a:pt x="0" y="0"/>
                </a:moveTo>
                <a:cubicBezTo>
                  <a:pt x="267821" y="8731"/>
                  <a:pt x="334105" y="2629"/>
                  <a:pt x="595274" y="0"/>
                </a:cubicBezTo>
                <a:cubicBezTo>
                  <a:pt x="856443" y="-2629"/>
                  <a:pt x="863808" y="-13353"/>
                  <a:pt x="1100938" y="0"/>
                </a:cubicBezTo>
                <a:cubicBezTo>
                  <a:pt x="1338068" y="13353"/>
                  <a:pt x="1431663" y="-25862"/>
                  <a:pt x="1651406" y="0"/>
                </a:cubicBezTo>
                <a:cubicBezTo>
                  <a:pt x="1871149" y="25862"/>
                  <a:pt x="2173163" y="23827"/>
                  <a:pt x="2336292" y="0"/>
                </a:cubicBezTo>
                <a:cubicBezTo>
                  <a:pt x="2499421" y="-23827"/>
                  <a:pt x="2720589" y="28148"/>
                  <a:pt x="2931566" y="0"/>
                </a:cubicBezTo>
                <a:cubicBezTo>
                  <a:pt x="3142543" y="-28148"/>
                  <a:pt x="3323630" y="27022"/>
                  <a:pt x="3482035" y="0"/>
                </a:cubicBezTo>
                <a:cubicBezTo>
                  <a:pt x="3640440" y="-27022"/>
                  <a:pt x="4012110" y="-20118"/>
                  <a:pt x="4480560" y="0"/>
                </a:cubicBezTo>
                <a:cubicBezTo>
                  <a:pt x="4480958" y="7429"/>
                  <a:pt x="4480540" y="10822"/>
                  <a:pt x="4480560" y="18288"/>
                </a:cubicBezTo>
                <a:cubicBezTo>
                  <a:pt x="4314132" y="14924"/>
                  <a:pt x="4028383" y="36632"/>
                  <a:pt x="3840480" y="18288"/>
                </a:cubicBezTo>
                <a:cubicBezTo>
                  <a:pt x="3652577" y="-56"/>
                  <a:pt x="3547615" y="2848"/>
                  <a:pt x="3290011" y="18288"/>
                </a:cubicBezTo>
                <a:cubicBezTo>
                  <a:pt x="3032407" y="33728"/>
                  <a:pt x="2830268" y="8719"/>
                  <a:pt x="2560320" y="18288"/>
                </a:cubicBezTo>
                <a:cubicBezTo>
                  <a:pt x="2290372" y="27857"/>
                  <a:pt x="2147422" y="6728"/>
                  <a:pt x="1965046" y="18288"/>
                </a:cubicBezTo>
                <a:cubicBezTo>
                  <a:pt x="1782670" y="29848"/>
                  <a:pt x="1689791" y="40680"/>
                  <a:pt x="1459382" y="18288"/>
                </a:cubicBezTo>
                <a:cubicBezTo>
                  <a:pt x="1228973" y="-4104"/>
                  <a:pt x="915486" y="36501"/>
                  <a:pt x="774497" y="18288"/>
                </a:cubicBezTo>
                <a:cubicBezTo>
                  <a:pt x="633508" y="75"/>
                  <a:pt x="361442" y="-11107"/>
                  <a:pt x="0" y="18288"/>
                </a:cubicBezTo>
                <a:cubicBezTo>
                  <a:pt x="-591" y="13205"/>
                  <a:pt x="-663" y="6329"/>
                  <a:pt x="0" y="0"/>
                </a:cubicBezTo>
                <a:close/>
              </a:path>
              <a:path w="4480560" h="18288" stroke="0" extrusionOk="0">
                <a:moveTo>
                  <a:pt x="0" y="0"/>
                </a:moveTo>
                <a:cubicBezTo>
                  <a:pt x="285465" y="225"/>
                  <a:pt x="322691" y="16223"/>
                  <a:pt x="595274" y="0"/>
                </a:cubicBezTo>
                <a:cubicBezTo>
                  <a:pt x="867857" y="-16223"/>
                  <a:pt x="989129" y="-11242"/>
                  <a:pt x="1100938" y="0"/>
                </a:cubicBezTo>
                <a:cubicBezTo>
                  <a:pt x="1212747" y="11242"/>
                  <a:pt x="1574350" y="-36410"/>
                  <a:pt x="1830629" y="0"/>
                </a:cubicBezTo>
                <a:cubicBezTo>
                  <a:pt x="2086908" y="36410"/>
                  <a:pt x="2180922" y="4645"/>
                  <a:pt x="2425903" y="0"/>
                </a:cubicBezTo>
                <a:cubicBezTo>
                  <a:pt x="2670884" y="-4645"/>
                  <a:pt x="2782024" y="22929"/>
                  <a:pt x="3021178" y="0"/>
                </a:cubicBezTo>
                <a:cubicBezTo>
                  <a:pt x="3260332" y="-22929"/>
                  <a:pt x="3456982" y="-1586"/>
                  <a:pt x="3750869" y="0"/>
                </a:cubicBezTo>
                <a:cubicBezTo>
                  <a:pt x="4044756" y="1586"/>
                  <a:pt x="4302726" y="17043"/>
                  <a:pt x="4480560" y="0"/>
                </a:cubicBezTo>
                <a:cubicBezTo>
                  <a:pt x="4479674" y="5429"/>
                  <a:pt x="4481381" y="14046"/>
                  <a:pt x="4480560" y="18288"/>
                </a:cubicBezTo>
                <a:cubicBezTo>
                  <a:pt x="4279652" y="-6850"/>
                  <a:pt x="4200762" y="41566"/>
                  <a:pt x="3930091" y="18288"/>
                </a:cubicBezTo>
                <a:cubicBezTo>
                  <a:pt x="3659420" y="-4990"/>
                  <a:pt x="3456052" y="22294"/>
                  <a:pt x="3290011" y="18288"/>
                </a:cubicBezTo>
                <a:cubicBezTo>
                  <a:pt x="3123970" y="14282"/>
                  <a:pt x="2882392" y="32818"/>
                  <a:pt x="2649931" y="18288"/>
                </a:cubicBezTo>
                <a:cubicBezTo>
                  <a:pt x="2417470" y="3758"/>
                  <a:pt x="2238426" y="7337"/>
                  <a:pt x="2054657" y="18288"/>
                </a:cubicBezTo>
                <a:cubicBezTo>
                  <a:pt x="1870888" y="29239"/>
                  <a:pt x="1566368" y="45040"/>
                  <a:pt x="1324966" y="18288"/>
                </a:cubicBezTo>
                <a:cubicBezTo>
                  <a:pt x="1083564" y="-8464"/>
                  <a:pt x="787410" y="10946"/>
                  <a:pt x="595274" y="18288"/>
                </a:cubicBezTo>
                <a:cubicBezTo>
                  <a:pt x="403138" y="25630"/>
                  <a:pt x="169622" y="10499"/>
                  <a:pt x="0" y="18288"/>
                </a:cubicBezTo>
                <a:cubicBezTo>
                  <a:pt x="668" y="13665"/>
                  <a:pt x="578" y="5675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C9D79EDE-46CD-1D11-ABEC-BA30F40729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08332" y="552091"/>
            <a:ext cx="7091758" cy="543153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1440" tIns="45720" rIns="91440" bIns="45720" numCol="1" rtlCol="0" anchor="ctr" anchorCtr="0" compatLnSpc="1">
            <a:prstTxWarp prst="textNoShape">
              <a:avLst/>
            </a:prstTxWarp>
            <a:normAutofit/>
          </a:bodyPr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en-US" sz="3200" b="1" dirty="0"/>
              <a:t>CRP é </a:t>
            </a:r>
            <a:r>
              <a:rPr lang="en-US" sz="3200" b="1" dirty="0" err="1"/>
              <a:t>muito</a:t>
            </a:r>
            <a:r>
              <a:rPr lang="en-US" sz="3200" b="1" dirty="0"/>
              <a:t> </a:t>
            </a:r>
            <a:r>
              <a:rPr lang="en-US" sz="3200" b="1" dirty="0" err="1"/>
              <a:t>mais</a:t>
            </a:r>
            <a:r>
              <a:rPr lang="en-US" sz="3200" b="1" dirty="0"/>
              <a:t> que um </a:t>
            </a:r>
            <a:r>
              <a:rPr lang="en-US" sz="3200" b="1" dirty="0" err="1"/>
              <a:t>certificado</a:t>
            </a:r>
            <a:r>
              <a:rPr lang="en-US" sz="3200" b="1" dirty="0"/>
              <a:t>!!!</a:t>
            </a:r>
          </a:p>
          <a:p>
            <a:pPr indent="-22860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200" dirty="0"/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n-US" sz="2200" dirty="0"/>
              <a:t>É o </a:t>
            </a:r>
            <a:r>
              <a:rPr lang="en-US" sz="2200" b="1" dirty="0" err="1"/>
              <a:t>retrato</a:t>
            </a:r>
            <a:r>
              <a:rPr lang="en-US" sz="2200" b="1" dirty="0"/>
              <a:t> da </a:t>
            </a:r>
            <a:r>
              <a:rPr lang="en-US" sz="2200" b="1" dirty="0" err="1"/>
              <a:t>maturidade</a:t>
            </a:r>
            <a:r>
              <a:rPr lang="en-US" sz="2200" b="1" dirty="0"/>
              <a:t> do RPPS</a:t>
            </a:r>
            <a:br>
              <a:rPr lang="en-US" sz="2200" dirty="0"/>
            </a:br>
            <a:r>
              <a:rPr lang="en-US" sz="2200" dirty="0"/>
              <a:t>(</a:t>
            </a:r>
            <a:r>
              <a:rPr lang="en-US" sz="2200" dirty="0" err="1"/>
              <a:t>conformidade</a:t>
            </a:r>
            <a:r>
              <a:rPr lang="en-US" sz="2200" dirty="0"/>
              <a:t>, </a:t>
            </a:r>
            <a:r>
              <a:rPr lang="en-US" sz="2200" dirty="0" err="1"/>
              <a:t>regularidade</a:t>
            </a:r>
            <a:r>
              <a:rPr lang="en-US" sz="2200" dirty="0"/>
              <a:t>, repasses, </a:t>
            </a:r>
            <a:r>
              <a:rPr lang="en-US" sz="2200" dirty="0" err="1"/>
              <a:t>governança</a:t>
            </a:r>
            <a:r>
              <a:rPr lang="en-US" sz="2200" dirty="0"/>
              <a:t>, </a:t>
            </a:r>
            <a:r>
              <a:rPr lang="en-US" sz="2200" dirty="0" err="1"/>
              <a:t>investimentos</a:t>
            </a:r>
            <a:r>
              <a:rPr lang="en-US" sz="2200" dirty="0"/>
              <a:t>, dados e </a:t>
            </a:r>
            <a:r>
              <a:rPr lang="en-US" sz="2200" dirty="0" err="1"/>
              <a:t>sustentabilidade</a:t>
            </a:r>
            <a:r>
              <a:rPr lang="en-US" sz="2200" dirty="0"/>
              <a:t>) </a:t>
            </a:r>
          </a:p>
          <a:p>
            <a:pPr indent="-22860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200" b="1" dirty="0"/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n-US" sz="2200" b="1" dirty="0"/>
              <a:t>O </a:t>
            </a:r>
            <a:r>
              <a:rPr lang="en-US" sz="2200" b="1" dirty="0" err="1"/>
              <a:t>julgamento</a:t>
            </a:r>
            <a:r>
              <a:rPr lang="en-US" sz="2200" b="1" dirty="0"/>
              <a:t> da </a:t>
            </a:r>
            <a:r>
              <a:rPr lang="en-US" sz="2200" b="1" dirty="0" err="1"/>
              <a:t>constitucionalidade</a:t>
            </a:r>
            <a:r>
              <a:rPr lang="en-US" sz="2200" b="1" dirty="0"/>
              <a:t> do CRP </a:t>
            </a:r>
            <a:r>
              <a:rPr lang="en-US" sz="2200" b="1" dirty="0" err="1"/>
              <a:t>marca</a:t>
            </a:r>
            <a:r>
              <a:rPr lang="en-US" sz="2200" b="1" dirty="0"/>
              <a:t> a </a:t>
            </a:r>
            <a:r>
              <a:rPr lang="en-US" sz="2200" b="1" dirty="0" err="1"/>
              <a:t>virada</a:t>
            </a:r>
            <a:r>
              <a:rPr lang="en-US" sz="2200" b="1" dirty="0"/>
              <a:t> do </a:t>
            </a:r>
            <a:r>
              <a:rPr lang="en-US" sz="2200" dirty="0"/>
              <a:t>“</a:t>
            </a:r>
            <a:r>
              <a:rPr lang="en-US" sz="2200" dirty="0" err="1"/>
              <a:t>correr</a:t>
            </a:r>
            <a:r>
              <a:rPr lang="en-US" sz="2200" dirty="0"/>
              <a:t> </a:t>
            </a:r>
            <a:r>
              <a:rPr lang="en-US" sz="2200" dirty="0" err="1"/>
              <a:t>atrás</a:t>
            </a:r>
            <a:r>
              <a:rPr lang="en-US" sz="2200" dirty="0"/>
              <a:t> do </a:t>
            </a:r>
            <a:r>
              <a:rPr lang="en-US" sz="2200" dirty="0" err="1"/>
              <a:t>certificado</a:t>
            </a:r>
            <a:r>
              <a:rPr lang="en-US" sz="2200" dirty="0"/>
              <a:t>”  para </a:t>
            </a:r>
            <a:r>
              <a:rPr lang="en-US" sz="2200" b="1" dirty="0" err="1"/>
              <a:t>regularização</a:t>
            </a:r>
            <a:r>
              <a:rPr lang="en-US" sz="2200" b="1" dirty="0"/>
              <a:t> </a:t>
            </a:r>
            <a:r>
              <a:rPr lang="en-US" sz="2200" b="1" dirty="0" err="1"/>
              <a:t>contínua</a:t>
            </a:r>
            <a:r>
              <a:rPr lang="en-US" sz="2200" b="1" dirty="0"/>
              <a:t>; </a:t>
            </a:r>
            <a:r>
              <a:rPr lang="en-US" sz="2200" b="1" dirty="0" err="1"/>
              <a:t>alcance</a:t>
            </a:r>
            <a:r>
              <a:rPr lang="en-US" sz="2200" b="1" dirty="0"/>
              <a:t> e </a:t>
            </a:r>
            <a:r>
              <a:rPr lang="en-US" sz="2200" b="1" dirty="0" err="1"/>
              <a:t>manutenção</a:t>
            </a:r>
            <a:r>
              <a:rPr lang="en-US" sz="2200" b="1" dirty="0"/>
              <a:t>.</a:t>
            </a:r>
            <a:endParaRPr lang="en-US" sz="2200" dirty="0"/>
          </a:p>
          <a:p>
            <a:pPr indent="-22860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200" b="1" dirty="0"/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n-US" sz="2200" dirty="0"/>
              <a:t>Menos </a:t>
            </a:r>
            <a:r>
              <a:rPr lang="en-US" sz="2200" dirty="0" err="1"/>
              <a:t>improviso</a:t>
            </a:r>
            <a:r>
              <a:rPr lang="en-US" sz="2200" dirty="0"/>
              <a:t>, </a:t>
            </a:r>
            <a:r>
              <a:rPr lang="en-US" sz="2200" dirty="0" err="1"/>
              <a:t>mais</a:t>
            </a:r>
            <a:r>
              <a:rPr lang="en-US" sz="2200" dirty="0"/>
              <a:t> </a:t>
            </a:r>
            <a:r>
              <a:rPr lang="en-US" sz="2200" dirty="0" err="1"/>
              <a:t>previsibilidade</a:t>
            </a:r>
            <a:r>
              <a:rPr lang="en-US" sz="2200" dirty="0"/>
              <a:t>, </a:t>
            </a:r>
            <a:r>
              <a:rPr lang="en-US" sz="2200" dirty="0" err="1"/>
              <a:t>menos</a:t>
            </a:r>
            <a:r>
              <a:rPr lang="en-US" sz="2200" dirty="0"/>
              <a:t> </a:t>
            </a:r>
            <a:r>
              <a:rPr lang="en-US" sz="2200" dirty="0" err="1"/>
              <a:t>judicialização</a:t>
            </a:r>
            <a:r>
              <a:rPr lang="en-US" sz="2200" dirty="0"/>
              <a:t>. </a:t>
            </a: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endParaRPr lang="en-US" sz="2200" b="1" dirty="0"/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C5805B15-4D83-4C4A-F60D-171FD6605C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296" y="127440"/>
            <a:ext cx="965725" cy="445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3101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20721</TotalTime>
  <Words>1154</Words>
  <Application>Microsoft Office PowerPoint</Application>
  <PresentationFormat>Widescreen</PresentationFormat>
  <Paragraphs>107</Paragraphs>
  <Slides>14</Slides>
  <Notes>8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Times New Roman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MQ Design</dc:creator>
  <cp:lastModifiedBy>Claudia Fernanda Iten</cp:lastModifiedBy>
  <cp:revision>87</cp:revision>
  <dcterms:created xsi:type="dcterms:W3CDTF">2021-11-14T18:17:18Z</dcterms:created>
  <dcterms:modified xsi:type="dcterms:W3CDTF">2026-04-10T01:32:31Z</dcterms:modified>
</cp:coreProperties>
</file>